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9"/>
  </p:notesMasterIdLst>
  <p:sldIdLst>
    <p:sldId id="307" r:id="rId2"/>
    <p:sldId id="258" r:id="rId3"/>
    <p:sldId id="265" r:id="rId4"/>
    <p:sldId id="259" r:id="rId5"/>
    <p:sldId id="281" r:id="rId6"/>
    <p:sldId id="303" r:id="rId7"/>
    <p:sldId id="319" r:id="rId8"/>
    <p:sldId id="261" r:id="rId9"/>
    <p:sldId id="270" r:id="rId10"/>
    <p:sldId id="266" r:id="rId11"/>
    <p:sldId id="271" r:id="rId12"/>
    <p:sldId id="310" r:id="rId13"/>
    <p:sldId id="320" r:id="rId14"/>
    <p:sldId id="268" r:id="rId15"/>
    <p:sldId id="357" r:id="rId16"/>
    <p:sldId id="318" r:id="rId17"/>
    <p:sldId id="279" r:id="rId18"/>
    <p:sldId id="315" r:id="rId19"/>
    <p:sldId id="316" r:id="rId20"/>
    <p:sldId id="321" r:id="rId21"/>
    <p:sldId id="331" r:id="rId22"/>
    <p:sldId id="333" r:id="rId23"/>
    <p:sldId id="334" r:id="rId24"/>
    <p:sldId id="336" r:id="rId25"/>
    <p:sldId id="356" r:id="rId26"/>
    <p:sldId id="337" r:id="rId27"/>
    <p:sldId id="277" r:id="rId28"/>
    <p:sldId id="338" r:id="rId29"/>
    <p:sldId id="340" r:id="rId30"/>
    <p:sldId id="341" r:id="rId31"/>
    <p:sldId id="260" r:id="rId32"/>
    <p:sldId id="342" r:id="rId33"/>
    <p:sldId id="343" r:id="rId34"/>
    <p:sldId id="344" r:id="rId35"/>
    <p:sldId id="345" r:id="rId36"/>
    <p:sldId id="346" r:id="rId37"/>
    <p:sldId id="322" r:id="rId38"/>
    <p:sldId id="274" r:id="rId39"/>
    <p:sldId id="275" r:id="rId40"/>
    <p:sldId id="355" r:id="rId41"/>
    <p:sldId id="347" r:id="rId42"/>
    <p:sldId id="348" r:id="rId43"/>
    <p:sldId id="351" r:id="rId44"/>
    <p:sldId id="352" r:id="rId45"/>
    <p:sldId id="354" r:id="rId46"/>
    <p:sldId id="349" r:id="rId47"/>
    <p:sldId id="350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E52"/>
    <a:srgbClr val="FFDD6B"/>
    <a:srgbClr val="E9E2C9"/>
    <a:srgbClr val="AF7132"/>
    <a:srgbClr val="29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2E0520-08AB-4B47-9831-26CB105A5FE7}">
  <a:tblStyle styleId="{102E0520-08AB-4B47-9831-26CB105A5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1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a5542f15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a5542f15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aea31311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aea31311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a5542f15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a5542f15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60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07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aea31311b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9aea31311b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0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92c87179f_1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92c87179f_1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aea31311b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9aea31311b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54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48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3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afacedb7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afacedb7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Problemstellung</a:t>
            </a:r>
          </a:p>
          <a:p>
            <a:endParaRPr lang="de-DE" b="0" dirty="0">
              <a:effectLst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Kunde muss in der Lage sein,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Risiko Vorliebe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einzustellen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Ein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Algorithmus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soll Informationen von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News-Seiten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sammeln, diese sollen als Input verwendet werden, um eine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ML-</a:t>
            </a:r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zu erzeugen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 sollen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Kennzahlen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und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historische Daten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erhoben werden diese sollen zum Training des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Algorithmus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verwendet werden, um eine besseren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Vorschlag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1886192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aea3131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aea3131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Wie erfasst man die Risiko Vorliebe des Kunden?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Anlagezeitraum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Test aus Fragen (Micha du hast doch schon Fragen formuliert kannst du hier ein paar Bsp. Einfügen?)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Wie erfasst man das Risiko?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Kennzahlen von Aktien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Volatilität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Anzahl Optionsscheine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Verhältnis Eigen/Fremdkapital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Wie kommen Börsenpreise zustande? → Durch Angebot und Nachfrage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Wie werden Angebot und Nachfrage beeinflusst? → Durch Personen  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Wie werden Personen beeinflusst? → Durch Schlagzeilen-Medien (emotional) und/oder wissenschaftliche/analytische Medien (rational)</a:t>
            </a:r>
          </a:p>
          <a:p>
            <a:pPr rtl="0" fontAlgn="base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Welche Modelle sind geeignet?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Datenbasis verstehen und analysieren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Neuronale Netze support-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machines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rtl="0" fontAlgn="base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Welche Datenquellen sollte man nutzen?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Social Media</a:t>
            </a:r>
          </a:p>
          <a:p>
            <a:pPr lvl="2"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Reddit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Twitter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 News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News-API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 York Financial Times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2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9aea31311b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9aea31311b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ML News Algorithmus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Datenbasis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Datenquellen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Script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Extraktion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Transformation/ Bereinigung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Load in die Datenbank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 / Userschnittstelle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41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Scjlüssel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Einganngsvariablen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Ausgangsvariablen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rtl="0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Herausforderungen: </a:t>
            </a:r>
            <a:endParaRPr lang="de-DE" b="0" dirty="0">
              <a:effectLst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Das geeignete Modell finden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Das Modell auf diesen Daten zu trainieren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Laufzeit, da es jeden tag neu berechnet werden muss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516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mit drei Tabellen, die auf einem Server läuft: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Kundendaten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Name, PW, Portfolio (falls vorhanden), Risiko Präferenzen</a:t>
            </a:r>
          </a:p>
          <a:p>
            <a:pPr lvl="2" rtl="0" fontAlgn="base"/>
            <a:endParaRPr lang="de-DE" b="0" dirty="0">
              <a:effectLst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News Daten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Headline, Datum, Quelle, Inhalt, Sentiment (wird mithilfe der Sentiment Analyse bestimmt)</a:t>
            </a:r>
            <a:br>
              <a:rPr lang="de-DE" b="0" dirty="0">
                <a:effectLst/>
              </a:rPr>
            </a:br>
            <a:endParaRPr lang="de-DE" b="0" dirty="0">
              <a:effectLst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Aktiendaten</a:t>
            </a:r>
          </a:p>
          <a:p>
            <a:pPr lvl="2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Aktienname, hier kommen die Kennzahlen von Andreas auch noch mal rein</a:t>
            </a:r>
          </a:p>
          <a:p>
            <a:pPr lvl="0" rtl="0" fontAlgn="base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Herausforderungen: </a:t>
            </a:r>
            <a:endParaRPr lang="de-DE" b="0" dirty="0">
              <a:effectLst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Datenbank sollte so klein wie möglich bleiben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Integrität der Daten muss gewährleistet sein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Verschlüsselung</a:t>
            </a:r>
          </a:p>
          <a:p>
            <a:pPr lvl="0" rtl="0" fontAlgn="base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Python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Bibliotheken:</a:t>
            </a:r>
          </a:p>
          <a:p>
            <a:pPr lvl="1" rtl="0" fontAlgn="base"/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TextBlob</a:t>
            </a:r>
            <a:endParaRPr lang="de-DE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rtl="0" fontAlgn="base"/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Pandas</a:t>
            </a:r>
          </a:p>
          <a:p>
            <a:pPr lvl="1" rtl="0" fontAlgn="base"/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matplotlib</a:t>
            </a:r>
            <a:endParaRPr lang="de-DE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will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subjectivity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polarity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will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neutral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facedb7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afacedb7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343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42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aea3131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aea3131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Leere, unvollständige und unnötige Datensätze löschen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Strings mit unbekannten Zeichen oder Sprachen 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Aktiennamen die unserer Datenbasis unbekannt sind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Daten bereinigen (da wir mit verschiedenen Datenquellen arbeiten sind die Formate der Daten heterogen müssen aber homogen sein)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Zeitformate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Zahlenformate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547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worked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</a:t>
            </a:r>
          </a:p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Table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exist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already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1"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initialize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table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update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cell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values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update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rows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update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columns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 fontAlgn="base"/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coordinates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cell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updated</a:t>
            </a: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Herausforderungen: </a:t>
            </a:r>
            <a:endParaRPr lang="de-DE" b="0" dirty="0">
              <a:effectLst/>
            </a:endParaRP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Inkrementeller (nur um neue Elemente erweitern)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Bulk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upload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(Tabelle einmal leeren und dann neu füllen)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Tabelle erstellen </a:t>
            </a: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erweitern</a:t>
            </a:r>
          </a:p>
          <a:p>
            <a:pPr rtl="0"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 mit alten Werten tun wenn Zellen geupdatet werden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600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635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4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aea31311b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aea31311b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720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41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8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aea3131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aea3131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79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224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95" name="Google Shape;95;p9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97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7350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99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2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3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4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5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6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7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8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9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13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14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5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282" name="Google Shape;282;p24"/>
            <p:cNvSpPr/>
            <p:nvPr/>
          </p:nvSpPr>
          <p:spPr>
            <a:xfrm rot="-1514522" flipH="1">
              <a:off x="-1358416" y="-1677542"/>
              <a:ext cx="2459868" cy="2582326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rot="-1514455" flipH="1">
              <a:off x="8677413" y="4441916"/>
              <a:ext cx="1597641" cy="1722512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1514455" flipH="1">
              <a:off x="8191049" y="4141902"/>
              <a:ext cx="1557889" cy="188893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1514455" flipH="1">
              <a:off x="8178446" y="4089912"/>
              <a:ext cx="1800860" cy="1890511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1430168" flipH="1">
              <a:off x="-1303062" y="-1300746"/>
              <a:ext cx="2162115" cy="2331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1430168" flipH="1">
              <a:off x="-1517927" y="-1117903"/>
              <a:ext cx="2108318" cy="255633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148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460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79177-2B9A-D846-B530-0F409637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CA53D9-BE05-9945-9EB1-7837EA86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5CEDCA-983B-8346-B402-4981DAB8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8254-FBC7-4544-89F0-E6B9EF3CBAB2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3396A-F075-FC4A-B7B6-F98EB4D9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F47F8-E45B-3F40-B6A4-9530C038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6049-FA76-234C-9BCB-D0A40B8B3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13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6" r:id="rId9"/>
    <p:sldLayoutId id="2147483675" r:id="rId10"/>
    <p:sldLayoutId id="2147483676" r:id="rId11"/>
    <p:sldLayoutId id="2147483677" r:id="rId12"/>
    <p:sldLayoutId id="2147483678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Ij00lVuGChnW21os9jXPFWX69VBSlX7U6L751xpCT0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299" y="1471135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 dirty="0"/>
            </a:br>
            <a:br>
              <a:rPr lang="en" sz="3000" dirty="0"/>
            </a:br>
            <a:br>
              <a:rPr lang="en" sz="3000" dirty="0"/>
            </a:br>
            <a:r>
              <a:rPr lang="en" sz="2800" b="1" dirty="0">
                <a:solidFill>
                  <a:srgbClr val="DCAE52"/>
                </a:solidFill>
                <a:latin typeface="Dinimal " pitchFamily="2" charset="0"/>
              </a:rPr>
              <a:t>FinTech</a:t>
            </a:r>
            <a:r>
              <a:rPr lang="en" sz="900" b="1" dirty="0">
                <a:solidFill>
                  <a:srgbClr val="DCAE52"/>
                </a:solidFill>
                <a:latin typeface="Dinimal " pitchFamily="2" charset="0"/>
              </a:rPr>
              <a:t> </a:t>
            </a:r>
            <a:r>
              <a:rPr lang="en" sz="2800" dirty="0">
                <a:solidFill>
                  <a:srgbClr val="DCAE52"/>
                </a:solidFill>
                <a:latin typeface="Dinimal " pitchFamily="2" charset="0"/>
              </a:rPr>
              <a:t>Consulting</a:t>
            </a:r>
            <a:endParaRPr dirty="0">
              <a:solidFill>
                <a:srgbClr val="DCAE52"/>
              </a:solidFill>
              <a:latin typeface="Dinimal 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1E8CB0-1732-4999-AB87-F874BD6EB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681"/>
          <a:stretch/>
        </p:blipFill>
        <p:spPr>
          <a:xfrm>
            <a:off x="2786376" y="923020"/>
            <a:ext cx="3571246" cy="202720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Recommendation Machine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70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Stockrecom.</a:t>
            </a:r>
            <a:endParaRPr dirty="0"/>
          </a:p>
        </p:txBody>
      </p:sp>
      <p:grpSp>
        <p:nvGrpSpPr>
          <p:cNvPr id="433" name="Google Shape;433;p39"/>
          <p:cNvGrpSpPr/>
          <p:nvPr/>
        </p:nvGrpSpPr>
        <p:grpSpPr>
          <a:xfrm>
            <a:off x="3422962" y="2003204"/>
            <a:ext cx="2298144" cy="2073488"/>
            <a:chOff x="3369400" y="1892672"/>
            <a:chExt cx="2405174" cy="2170056"/>
          </a:xfrm>
        </p:grpSpPr>
        <p:cxnSp>
          <p:nvCxnSpPr>
            <p:cNvPr id="434" name="Google Shape;434;p39"/>
            <p:cNvCxnSpPr/>
            <p:nvPr/>
          </p:nvCxnSpPr>
          <p:spPr>
            <a:xfrm>
              <a:off x="4578800" y="1892672"/>
              <a:ext cx="0" cy="187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9"/>
            <p:cNvCxnSpPr/>
            <p:nvPr/>
          </p:nvCxnSpPr>
          <p:spPr>
            <a:xfrm rot="10800000">
              <a:off x="3369573" y="4028800"/>
              <a:ext cx="61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9"/>
            <p:cNvCxnSpPr/>
            <p:nvPr/>
          </p:nvCxnSpPr>
          <p:spPr>
            <a:xfrm rot="10800000">
              <a:off x="5182374" y="4022011"/>
              <a:ext cx="592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9"/>
            <p:cNvCxnSpPr/>
            <p:nvPr/>
          </p:nvCxnSpPr>
          <p:spPr>
            <a:xfrm rot="10800000">
              <a:off x="3369400" y="2823378"/>
              <a:ext cx="186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9"/>
            <p:cNvCxnSpPr/>
            <p:nvPr/>
          </p:nvCxnSpPr>
          <p:spPr>
            <a:xfrm rot="10800000">
              <a:off x="5600574" y="2813625"/>
              <a:ext cx="17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9" name="Google Shape;439;p39"/>
            <p:cNvGrpSpPr/>
            <p:nvPr/>
          </p:nvGrpSpPr>
          <p:grpSpPr>
            <a:xfrm>
              <a:off x="3510587" y="2032575"/>
              <a:ext cx="2122825" cy="2030152"/>
              <a:chOff x="3510550" y="2194750"/>
              <a:chExt cx="2122825" cy="2030152"/>
            </a:xfrm>
          </p:grpSpPr>
          <p:sp>
            <p:nvSpPr>
              <p:cNvPr id="440" name="Google Shape;440;p39"/>
              <p:cNvSpPr/>
              <p:nvPr/>
            </p:nvSpPr>
            <p:spPr>
              <a:xfrm>
                <a:off x="3548947" y="2231730"/>
                <a:ext cx="2056824" cy="1955954"/>
              </a:xfrm>
              <a:custGeom>
                <a:avLst/>
                <a:gdLst/>
                <a:ahLst/>
                <a:cxnLst/>
                <a:rect l="l" t="t" r="r" b="b"/>
                <a:pathLst>
                  <a:path w="68248" h="64901" extrusionOk="0">
                    <a:moveTo>
                      <a:pt x="34041" y="167"/>
                    </a:moveTo>
                    <a:lnTo>
                      <a:pt x="29635" y="27789"/>
                    </a:lnTo>
                    <a:lnTo>
                      <a:pt x="191" y="24765"/>
                    </a:lnTo>
                    <a:lnTo>
                      <a:pt x="34041" y="167"/>
                    </a:lnTo>
                    <a:close/>
                    <a:moveTo>
                      <a:pt x="34160" y="143"/>
                    </a:moveTo>
                    <a:lnTo>
                      <a:pt x="41744" y="5655"/>
                    </a:lnTo>
                    <a:lnTo>
                      <a:pt x="68033" y="24753"/>
                    </a:lnTo>
                    <a:lnTo>
                      <a:pt x="29790" y="27789"/>
                    </a:lnTo>
                    <a:lnTo>
                      <a:pt x="34160" y="143"/>
                    </a:lnTo>
                    <a:close/>
                    <a:moveTo>
                      <a:pt x="310" y="24884"/>
                    </a:moveTo>
                    <a:lnTo>
                      <a:pt x="29659" y="27908"/>
                    </a:lnTo>
                    <a:lnTo>
                      <a:pt x="47161" y="49935"/>
                    </a:lnTo>
                    <a:lnTo>
                      <a:pt x="310" y="24884"/>
                    </a:lnTo>
                    <a:close/>
                    <a:moveTo>
                      <a:pt x="68069" y="24872"/>
                    </a:moveTo>
                    <a:lnTo>
                      <a:pt x="47399" y="50054"/>
                    </a:lnTo>
                    <a:lnTo>
                      <a:pt x="29790" y="27896"/>
                    </a:lnTo>
                    <a:lnTo>
                      <a:pt x="68069" y="24872"/>
                    </a:lnTo>
                    <a:close/>
                    <a:moveTo>
                      <a:pt x="68045" y="25063"/>
                    </a:moveTo>
                    <a:lnTo>
                      <a:pt x="55162" y="64722"/>
                    </a:lnTo>
                    <a:lnTo>
                      <a:pt x="47471" y="50149"/>
                    </a:lnTo>
                    <a:lnTo>
                      <a:pt x="68045" y="25063"/>
                    </a:lnTo>
                    <a:close/>
                    <a:moveTo>
                      <a:pt x="132" y="24920"/>
                    </a:moveTo>
                    <a:lnTo>
                      <a:pt x="47161" y="50078"/>
                    </a:lnTo>
                    <a:lnTo>
                      <a:pt x="13359" y="64663"/>
                    </a:lnTo>
                    <a:lnTo>
                      <a:pt x="13097" y="64782"/>
                    </a:lnTo>
                    <a:lnTo>
                      <a:pt x="132" y="24920"/>
                    </a:lnTo>
                    <a:close/>
                    <a:moveTo>
                      <a:pt x="47292" y="50137"/>
                    </a:moveTo>
                    <a:lnTo>
                      <a:pt x="55079" y="64806"/>
                    </a:lnTo>
                    <a:lnTo>
                      <a:pt x="13324" y="64806"/>
                    </a:lnTo>
                    <a:lnTo>
                      <a:pt x="47292" y="50137"/>
                    </a:lnTo>
                    <a:close/>
                    <a:moveTo>
                      <a:pt x="34100" y="0"/>
                    </a:moveTo>
                    <a:lnTo>
                      <a:pt x="13" y="24765"/>
                    </a:lnTo>
                    <a:cubicBezTo>
                      <a:pt x="13" y="24765"/>
                      <a:pt x="13" y="24765"/>
                      <a:pt x="1" y="24777"/>
                    </a:cubicBezTo>
                    <a:lnTo>
                      <a:pt x="1" y="24789"/>
                    </a:lnTo>
                    <a:cubicBezTo>
                      <a:pt x="1" y="24789"/>
                      <a:pt x="1" y="24801"/>
                      <a:pt x="1" y="24801"/>
                    </a:cubicBezTo>
                    <a:lnTo>
                      <a:pt x="1" y="24813"/>
                    </a:lnTo>
                    <a:lnTo>
                      <a:pt x="13014" y="64877"/>
                    </a:lnTo>
                    <a:cubicBezTo>
                      <a:pt x="13014" y="64889"/>
                      <a:pt x="13026" y="64889"/>
                      <a:pt x="13026" y="64901"/>
                    </a:cubicBezTo>
                    <a:lnTo>
                      <a:pt x="55198" y="64901"/>
                    </a:lnTo>
                    <a:lnTo>
                      <a:pt x="55198" y="64889"/>
                    </a:lnTo>
                    <a:lnTo>
                      <a:pt x="68212" y="24825"/>
                    </a:lnTo>
                    <a:lnTo>
                      <a:pt x="68247" y="24813"/>
                    </a:lnTo>
                    <a:cubicBezTo>
                      <a:pt x="68247" y="24813"/>
                      <a:pt x="68247" y="24801"/>
                      <a:pt x="68247" y="24789"/>
                    </a:cubicBezTo>
                    <a:cubicBezTo>
                      <a:pt x="68247" y="24789"/>
                      <a:pt x="68247" y="24789"/>
                      <a:pt x="68247" y="24777"/>
                    </a:cubicBezTo>
                    <a:cubicBezTo>
                      <a:pt x="68247" y="24777"/>
                      <a:pt x="68235" y="24765"/>
                      <a:pt x="68235" y="24765"/>
                    </a:cubicBezTo>
                    <a:lnTo>
                      <a:pt x="341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3802653" y="2469614"/>
                <a:ext cx="1556602" cy="1480203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49115" extrusionOk="0">
                    <a:moveTo>
                      <a:pt x="25825" y="1"/>
                    </a:moveTo>
                    <a:lnTo>
                      <a:pt x="0" y="18765"/>
                    </a:lnTo>
                    <a:lnTo>
                      <a:pt x="9859" y="49114"/>
                    </a:lnTo>
                    <a:lnTo>
                      <a:pt x="41779" y="49114"/>
                    </a:lnTo>
                    <a:lnTo>
                      <a:pt x="51650" y="18765"/>
                    </a:lnTo>
                    <a:lnTo>
                      <a:pt x="258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4279535" y="3035164"/>
                <a:ext cx="107973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35827" h="30350" extrusionOk="0">
                    <a:moveTo>
                      <a:pt x="35827" y="0"/>
                    </a:moveTo>
                    <a:lnTo>
                      <a:pt x="1" y="19145"/>
                    </a:lnTo>
                    <a:lnTo>
                      <a:pt x="25956" y="30349"/>
                    </a:lnTo>
                    <a:lnTo>
                      <a:pt x="3582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9"/>
              <p:cNvSpPr/>
              <p:nvPr/>
            </p:nvSpPr>
            <p:spPr>
              <a:xfrm>
                <a:off x="4099759" y="3612167"/>
                <a:ext cx="962049" cy="337691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11205" extrusionOk="0">
                    <a:moveTo>
                      <a:pt x="5966" y="0"/>
                    </a:moveTo>
                    <a:lnTo>
                      <a:pt x="1" y="11204"/>
                    </a:lnTo>
                    <a:lnTo>
                      <a:pt x="31921" y="11204"/>
                    </a:lnTo>
                    <a:lnTo>
                      <a:pt x="596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3802653" y="3035164"/>
                <a:ext cx="47475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30350" extrusionOk="0">
                    <a:moveTo>
                      <a:pt x="0" y="0"/>
                    </a:moveTo>
                    <a:lnTo>
                      <a:pt x="9859" y="30349"/>
                    </a:lnTo>
                    <a:lnTo>
                      <a:pt x="15752" y="1920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3802653" y="2469614"/>
                <a:ext cx="879503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1075" extrusionOk="0">
                    <a:moveTo>
                      <a:pt x="25825" y="1"/>
                    </a:moveTo>
                    <a:lnTo>
                      <a:pt x="0" y="18765"/>
                    </a:lnTo>
                    <a:lnTo>
                      <a:pt x="29183" y="21075"/>
                    </a:lnTo>
                    <a:lnTo>
                      <a:pt x="258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9"/>
              <p:cNvSpPr/>
              <p:nvPr/>
            </p:nvSpPr>
            <p:spPr>
              <a:xfrm>
                <a:off x="4277396" y="3035164"/>
                <a:ext cx="1081876" cy="578791"/>
              </a:xfrm>
              <a:custGeom>
                <a:avLst/>
                <a:gdLst/>
                <a:ahLst/>
                <a:cxnLst/>
                <a:rect l="l" t="t" r="r" b="b"/>
                <a:pathLst>
                  <a:path w="35898" h="19205" extrusionOk="0">
                    <a:moveTo>
                      <a:pt x="35898" y="0"/>
                    </a:moveTo>
                    <a:lnTo>
                      <a:pt x="13431" y="2310"/>
                    </a:lnTo>
                    <a:lnTo>
                      <a:pt x="0" y="19205"/>
                    </a:lnTo>
                    <a:lnTo>
                      <a:pt x="358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4580951" y="2469614"/>
                <a:ext cx="778331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21075" extrusionOk="0">
                    <a:moveTo>
                      <a:pt x="1" y="1"/>
                    </a:moveTo>
                    <a:lnTo>
                      <a:pt x="3132" y="21075"/>
                    </a:lnTo>
                    <a:lnTo>
                      <a:pt x="25826" y="18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3510550" y="2194750"/>
                <a:ext cx="2122825" cy="2030152"/>
              </a:xfrm>
              <a:custGeom>
                <a:avLst/>
                <a:gdLst/>
                <a:ahLst/>
                <a:cxnLst/>
                <a:rect l="l" t="t" r="r" b="b"/>
                <a:pathLst>
                  <a:path w="70438" h="67363" extrusionOk="0">
                    <a:moveTo>
                      <a:pt x="36493" y="2072"/>
                    </a:moveTo>
                    <a:lnTo>
                      <a:pt x="59044" y="18455"/>
                    </a:lnTo>
                    <a:lnTo>
                      <a:pt x="68188" y="25099"/>
                    </a:lnTo>
                    <a:cubicBezTo>
                      <a:pt x="67997" y="25325"/>
                      <a:pt x="67890" y="25611"/>
                      <a:pt x="67890" y="25909"/>
                    </a:cubicBezTo>
                    <a:cubicBezTo>
                      <a:pt x="67890" y="25980"/>
                      <a:pt x="67902" y="26052"/>
                      <a:pt x="67914" y="26135"/>
                    </a:cubicBezTo>
                    <a:lnTo>
                      <a:pt x="41292" y="28861"/>
                    </a:lnTo>
                    <a:cubicBezTo>
                      <a:pt x="41303" y="28814"/>
                      <a:pt x="41303" y="28754"/>
                      <a:pt x="41303" y="28695"/>
                    </a:cubicBezTo>
                    <a:cubicBezTo>
                      <a:pt x="41303" y="27981"/>
                      <a:pt x="40721" y="27425"/>
                      <a:pt x="40045" y="27425"/>
                    </a:cubicBezTo>
                    <a:cubicBezTo>
                      <a:pt x="39954" y="27425"/>
                      <a:pt x="39861" y="27435"/>
                      <a:pt x="39768" y="27456"/>
                    </a:cubicBezTo>
                    <a:lnTo>
                      <a:pt x="35791" y="2513"/>
                    </a:lnTo>
                    <a:cubicBezTo>
                      <a:pt x="36065" y="2441"/>
                      <a:pt x="36315" y="2287"/>
                      <a:pt x="36493" y="2072"/>
                    </a:cubicBezTo>
                    <a:close/>
                    <a:moveTo>
                      <a:pt x="34529" y="2072"/>
                    </a:moveTo>
                    <a:cubicBezTo>
                      <a:pt x="34779" y="2370"/>
                      <a:pt x="35136" y="2537"/>
                      <a:pt x="35517" y="2537"/>
                    </a:cubicBezTo>
                    <a:lnTo>
                      <a:pt x="35636" y="2537"/>
                    </a:lnTo>
                    <a:lnTo>
                      <a:pt x="39589" y="27516"/>
                    </a:lnTo>
                    <a:cubicBezTo>
                      <a:pt x="39089" y="27706"/>
                      <a:pt x="38767" y="28171"/>
                      <a:pt x="38767" y="28707"/>
                    </a:cubicBezTo>
                    <a:cubicBezTo>
                      <a:pt x="38767" y="28778"/>
                      <a:pt x="38779" y="28849"/>
                      <a:pt x="38791" y="28921"/>
                    </a:cubicBezTo>
                    <a:lnTo>
                      <a:pt x="2739" y="26052"/>
                    </a:lnTo>
                    <a:cubicBezTo>
                      <a:pt x="2691" y="25813"/>
                      <a:pt x="2572" y="25587"/>
                      <a:pt x="2406" y="25409"/>
                    </a:cubicBezTo>
                    <a:lnTo>
                      <a:pt x="34529" y="2072"/>
                    </a:lnTo>
                    <a:close/>
                    <a:moveTo>
                      <a:pt x="2763" y="26206"/>
                    </a:moveTo>
                    <a:lnTo>
                      <a:pt x="38827" y="29064"/>
                    </a:lnTo>
                    <a:cubicBezTo>
                      <a:pt x="38910" y="29338"/>
                      <a:pt x="39089" y="29576"/>
                      <a:pt x="39327" y="29742"/>
                    </a:cubicBezTo>
                    <a:lnTo>
                      <a:pt x="23087" y="50174"/>
                    </a:lnTo>
                    <a:cubicBezTo>
                      <a:pt x="22856" y="49992"/>
                      <a:pt x="22580" y="49902"/>
                      <a:pt x="22305" y="49902"/>
                    </a:cubicBezTo>
                    <a:cubicBezTo>
                      <a:pt x="21983" y="49902"/>
                      <a:pt x="21664" y="50025"/>
                      <a:pt x="21420" y="50269"/>
                    </a:cubicBezTo>
                    <a:lnTo>
                      <a:pt x="2430" y="27123"/>
                    </a:lnTo>
                    <a:cubicBezTo>
                      <a:pt x="2644" y="26897"/>
                      <a:pt x="2751" y="26599"/>
                      <a:pt x="2763" y="26290"/>
                    </a:cubicBezTo>
                    <a:lnTo>
                      <a:pt x="2763" y="26206"/>
                    </a:lnTo>
                    <a:close/>
                    <a:moveTo>
                      <a:pt x="67950" y="26266"/>
                    </a:moveTo>
                    <a:cubicBezTo>
                      <a:pt x="67997" y="26433"/>
                      <a:pt x="68069" y="26575"/>
                      <a:pt x="68176" y="26694"/>
                    </a:cubicBezTo>
                    <a:lnTo>
                      <a:pt x="23444" y="50614"/>
                    </a:lnTo>
                    <a:cubicBezTo>
                      <a:pt x="23385" y="50483"/>
                      <a:pt x="23301" y="50364"/>
                      <a:pt x="23194" y="50269"/>
                    </a:cubicBezTo>
                    <a:lnTo>
                      <a:pt x="39446" y="29826"/>
                    </a:lnTo>
                    <a:cubicBezTo>
                      <a:pt x="39637" y="29909"/>
                      <a:pt x="39827" y="29969"/>
                      <a:pt x="40041" y="29969"/>
                    </a:cubicBezTo>
                    <a:cubicBezTo>
                      <a:pt x="40613" y="29969"/>
                      <a:pt x="41125" y="29576"/>
                      <a:pt x="41268" y="29016"/>
                    </a:cubicBezTo>
                    <a:lnTo>
                      <a:pt x="67950" y="26266"/>
                    </a:lnTo>
                    <a:close/>
                    <a:moveTo>
                      <a:pt x="2327" y="27236"/>
                    </a:moveTo>
                    <a:lnTo>
                      <a:pt x="21313" y="50376"/>
                    </a:lnTo>
                    <a:cubicBezTo>
                      <a:pt x="20837" y="50983"/>
                      <a:pt x="21003" y="51876"/>
                      <a:pt x="21670" y="52269"/>
                    </a:cubicBezTo>
                    <a:lnTo>
                      <a:pt x="14979" y="64937"/>
                    </a:lnTo>
                    <a:cubicBezTo>
                      <a:pt x="14811" y="64857"/>
                      <a:pt x="14635" y="64817"/>
                      <a:pt x="14458" y="64817"/>
                    </a:cubicBezTo>
                    <a:cubicBezTo>
                      <a:pt x="14345" y="64817"/>
                      <a:pt x="14233" y="64833"/>
                      <a:pt x="14121" y="64866"/>
                    </a:cubicBezTo>
                    <a:lnTo>
                      <a:pt x="1977" y="27456"/>
                    </a:lnTo>
                    <a:cubicBezTo>
                      <a:pt x="2105" y="27398"/>
                      <a:pt x="2222" y="27329"/>
                      <a:pt x="2327" y="27236"/>
                    </a:cubicBezTo>
                    <a:close/>
                    <a:moveTo>
                      <a:pt x="68283" y="26814"/>
                    </a:moveTo>
                    <a:cubicBezTo>
                      <a:pt x="68509" y="27040"/>
                      <a:pt x="68819" y="27171"/>
                      <a:pt x="69140" y="27171"/>
                    </a:cubicBezTo>
                    <a:lnTo>
                      <a:pt x="67640" y="31778"/>
                    </a:lnTo>
                    <a:lnTo>
                      <a:pt x="56960" y="64675"/>
                    </a:lnTo>
                    <a:cubicBezTo>
                      <a:pt x="56841" y="64640"/>
                      <a:pt x="56710" y="64628"/>
                      <a:pt x="56591" y="64628"/>
                    </a:cubicBezTo>
                    <a:cubicBezTo>
                      <a:pt x="56043" y="64628"/>
                      <a:pt x="55567" y="64973"/>
                      <a:pt x="55389" y="65497"/>
                    </a:cubicBezTo>
                    <a:lnTo>
                      <a:pt x="37362" y="57722"/>
                    </a:lnTo>
                    <a:lnTo>
                      <a:pt x="23456" y="51709"/>
                    </a:lnTo>
                    <a:cubicBezTo>
                      <a:pt x="23539" y="51543"/>
                      <a:pt x="23575" y="51352"/>
                      <a:pt x="23575" y="51174"/>
                    </a:cubicBezTo>
                    <a:cubicBezTo>
                      <a:pt x="23575" y="51031"/>
                      <a:pt x="23551" y="50900"/>
                      <a:pt x="23515" y="50769"/>
                    </a:cubicBezTo>
                    <a:lnTo>
                      <a:pt x="68283" y="26814"/>
                    </a:lnTo>
                    <a:close/>
                    <a:moveTo>
                      <a:pt x="23385" y="51852"/>
                    </a:moveTo>
                    <a:lnTo>
                      <a:pt x="43625" y="60591"/>
                    </a:lnTo>
                    <a:lnTo>
                      <a:pt x="55341" y="65652"/>
                    </a:lnTo>
                    <a:cubicBezTo>
                      <a:pt x="55329" y="65735"/>
                      <a:pt x="55317" y="65818"/>
                      <a:pt x="55317" y="65902"/>
                    </a:cubicBezTo>
                    <a:cubicBezTo>
                      <a:pt x="55317" y="65949"/>
                      <a:pt x="55317" y="65985"/>
                      <a:pt x="55317" y="66021"/>
                    </a:cubicBezTo>
                    <a:lnTo>
                      <a:pt x="15717" y="66021"/>
                    </a:lnTo>
                    <a:cubicBezTo>
                      <a:pt x="15693" y="65604"/>
                      <a:pt x="15467" y="65223"/>
                      <a:pt x="15122" y="65009"/>
                    </a:cubicBezTo>
                    <a:lnTo>
                      <a:pt x="21849" y="52352"/>
                    </a:lnTo>
                    <a:cubicBezTo>
                      <a:pt x="21991" y="52412"/>
                      <a:pt x="22146" y="52448"/>
                      <a:pt x="22313" y="52448"/>
                    </a:cubicBezTo>
                    <a:cubicBezTo>
                      <a:pt x="22753" y="52448"/>
                      <a:pt x="23158" y="52221"/>
                      <a:pt x="23385" y="51852"/>
                    </a:cubicBezTo>
                    <a:close/>
                    <a:moveTo>
                      <a:pt x="35517" y="1"/>
                    </a:moveTo>
                    <a:cubicBezTo>
                      <a:pt x="34517" y="1"/>
                      <a:pt x="33910" y="1108"/>
                      <a:pt x="34445" y="1953"/>
                    </a:cubicBezTo>
                    <a:lnTo>
                      <a:pt x="2299" y="25313"/>
                    </a:lnTo>
                    <a:cubicBezTo>
                      <a:pt x="2056" y="25109"/>
                      <a:pt x="1770" y="25014"/>
                      <a:pt x="1488" y="25014"/>
                    </a:cubicBezTo>
                    <a:cubicBezTo>
                      <a:pt x="981" y="25014"/>
                      <a:pt x="490" y="25321"/>
                      <a:pt x="298" y="25849"/>
                    </a:cubicBezTo>
                    <a:cubicBezTo>
                      <a:pt x="1" y="26683"/>
                      <a:pt x="608" y="27552"/>
                      <a:pt x="1489" y="27552"/>
                    </a:cubicBezTo>
                    <a:cubicBezTo>
                      <a:pt x="1608" y="27552"/>
                      <a:pt x="1727" y="27540"/>
                      <a:pt x="1834" y="27504"/>
                    </a:cubicBezTo>
                    <a:lnTo>
                      <a:pt x="13990" y="64913"/>
                    </a:lnTo>
                    <a:cubicBezTo>
                      <a:pt x="13062" y="65271"/>
                      <a:pt x="12895" y="66533"/>
                      <a:pt x="13705" y="67116"/>
                    </a:cubicBezTo>
                    <a:cubicBezTo>
                      <a:pt x="13935" y="67286"/>
                      <a:pt x="14194" y="67363"/>
                      <a:pt x="14447" y="67363"/>
                    </a:cubicBezTo>
                    <a:cubicBezTo>
                      <a:pt x="15083" y="67363"/>
                      <a:pt x="15683" y="66879"/>
                      <a:pt x="15717" y="66164"/>
                    </a:cubicBezTo>
                    <a:lnTo>
                      <a:pt x="55353" y="66164"/>
                    </a:lnTo>
                    <a:cubicBezTo>
                      <a:pt x="55489" y="66787"/>
                      <a:pt x="56032" y="67169"/>
                      <a:pt x="56598" y="67169"/>
                    </a:cubicBezTo>
                    <a:cubicBezTo>
                      <a:pt x="56876" y="67169"/>
                      <a:pt x="57158" y="67078"/>
                      <a:pt x="57401" y="66878"/>
                    </a:cubicBezTo>
                    <a:cubicBezTo>
                      <a:pt x="58139" y="66271"/>
                      <a:pt x="57972" y="65104"/>
                      <a:pt x="57091" y="64735"/>
                    </a:cubicBezTo>
                    <a:lnTo>
                      <a:pt x="69295" y="27159"/>
                    </a:lnTo>
                    <a:cubicBezTo>
                      <a:pt x="69950" y="27087"/>
                      <a:pt x="70438" y="26552"/>
                      <a:pt x="70438" y="25897"/>
                    </a:cubicBezTo>
                    <a:cubicBezTo>
                      <a:pt x="70438" y="25133"/>
                      <a:pt x="69811" y="24624"/>
                      <a:pt x="69156" y="24624"/>
                    </a:cubicBezTo>
                    <a:cubicBezTo>
                      <a:pt x="68851" y="24624"/>
                      <a:pt x="68540" y="24734"/>
                      <a:pt x="68283" y="24980"/>
                    </a:cubicBezTo>
                    <a:lnTo>
                      <a:pt x="36589" y="1953"/>
                    </a:lnTo>
                    <a:cubicBezTo>
                      <a:pt x="37124" y="1108"/>
                      <a:pt x="36517" y="1"/>
                      <a:pt x="3551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39"/>
          <p:cNvSpPr txBox="1">
            <a:spLocks noGrp="1"/>
          </p:cNvSpPr>
          <p:nvPr>
            <p:ph type="subTitle" idx="4294967295"/>
          </p:nvPr>
        </p:nvSpPr>
        <p:spPr>
          <a:xfrm>
            <a:off x="3377100" y="1398361"/>
            <a:ext cx="23898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Berücksichtigung des Risikos und der bevorzugten Branche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0" name="Google Shape;450;p39"/>
          <p:cNvSpPr txBox="1">
            <a:spLocks noGrp="1"/>
          </p:cNvSpPr>
          <p:nvPr>
            <p:ph type="subTitle" idx="4294967295"/>
          </p:nvPr>
        </p:nvSpPr>
        <p:spPr>
          <a:xfrm>
            <a:off x="3377100" y="1179131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Aktienempfehlungen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1" name="Google Shape;451;p39"/>
          <p:cNvSpPr txBox="1">
            <a:spLocks noGrp="1"/>
          </p:cNvSpPr>
          <p:nvPr>
            <p:ph type="subTitle" idx="4294967295"/>
          </p:nvPr>
        </p:nvSpPr>
        <p:spPr>
          <a:xfrm>
            <a:off x="987300" y="2468881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All-in-One Lösung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2" name="Google Shape;452;p39"/>
          <p:cNvSpPr txBox="1">
            <a:spLocks noGrp="1"/>
          </p:cNvSpPr>
          <p:nvPr>
            <p:ph type="subTitle" idx="4294967295"/>
          </p:nvPr>
        </p:nvSpPr>
        <p:spPr>
          <a:xfrm>
            <a:off x="987300" y="2688117"/>
            <a:ext cx="23898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Möglichkeit einer Übersicht bis hin zur Transaktion</a:t>
            </a:r>
            <a:endParaRPr dirty="0"/>
          </a:p>
        </p:txBody>
      </p:sp>
      <p:sp>
        <p:nvSpPr>
          <p:cNvPr id="453" name="Google Shape;453;p39"/>
          <p:cNvSpPr txBox="1">
            <a:spLocks noGrp="1"/>
          </p:cNvSpPr>
          <p:nvPr>
            <p:ph type="subTitle" idx="4294967295"/>
          </p:nvPr>
        </p:nvSpPr>
        <p:spPr>
          <a:xfrm>
            <a:off x="5767000" y="2468881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Mobiler Zugriff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4" name="Google Shape;454;p39"/>
          <p:cNvSpPr txBox="1">
            <a:spLocks noGrp="1"/>
          </p:cNvSpPr>
          <p:nvPr>
            <p:ph type="subTitle" idx="4294967295"/>
          </p:nvPr>
        </p:nvSpPr>
        <p:spPr>
          <a:xfrm>
            <a:off x="5767000" y="2688117"/>
            <a:ext cx="23898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Zugriffsmöglichkeit über Mobile-Devices und Desktop</a:t>
            </a:r>
            <a:endParaRPr dirty="0"/>
          </a:p>
        </p:txBody>
      </p:sp>
      <p:sp>
        <p:nvSpPr>
          <p:cNvPr id="455" name="Google Shape;455;p39"/>
          <p:cNvSpPr txBox="1">
            <a:spLocks noGrp="1"/>
          </p:cNvSpPr>
          <p:nvPr>
            <p:ph type="subTitle" idx="4294967295"/>
          </p:nvPr>
        </p:nvSpPr>
        <p:spPr>
          <a:xfrm>
            <a:off x="987300" y="3642168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Simple User-Experience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6" name="Google Shape;456;p39"/>
          <p:cNvSpPr txBox="1">
            <a:spLocks noGrp="1"/>
          </p:cNvSpPr>
          <p:nvPr>
            <p:ph type="subTitle" idx="4294967295"/>
          </p:nvPr>
        </p:nvSpPr>
        <p:spPr>
          <a:xfrm>
            <a:off x="876300" y="3861404"/>
            <a:ext cx="25008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Unterstützung themenfremder Nutzer durch intuitives User-Interface</a:t>
            </a:r>
            <a:endParaRPr dirty="0"/>
          </a:p>
        </p:txBody>
      </p:sp>
      <p:sp>
        <p:nvSpPr>
          <p:cNvPr id="457" name="Google Shape;457;p39"/>
          <p:cNvSpPr txBox="1">
            <a:spLocks noGrp="1"/>
          </p:cNvSpPr>
          <p:nvPr>
            <p:ph type="subTitle" idx="4294967295"/>
          </p:nvPr>
        </p:nvSpPr>
        <p:spPr>
          <a:xfrm>
            <a:off x="5767000" y="3642170"/>
            <a:ext cx="2669334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Moderne</a:t>
            </a: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800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Datengrundlage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subTitle" idx="4294967295"/>
          </p:nvPr>
        </p:nvSpPr>
        <p:spPr>
          <a:xfrm>
            <a:off x="5767000" y="3861406"/>
            <a:ext cx="23898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Zuverlässige und kundenorientierte Prognosen</a:t>
            </a:r>
            <a:endParaRPr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D973314-8FE2-45A2-B59D-7F2EA01E38E7}"/>
              </a:ext>
            </a:extLst>
          </p:cNvPr>
          <p:cNvSpPr/>
          <p:nvPr/>
        </p:nvSpPr>
        <p:spPr>
          <a:xfrm>
            <a:off x="-695325" y="5143500"/>
            <a:ext cx="1981200" cy="885825"/>
          </a:xfrm>
          <a:prstGeom prst="rect">
            <a:avLst/>
          </a:prstGeom>
          <a:solidFill>
            <a:srgbClr val="E9E2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Value Proposition</a:t>
            </a:r>
            <a:endParaRPr dirty="0"/>
          </a:p>
        </p:txBody>
      </p:sp>
      <p:pic>
        <p:nvPicPr>
          <p:cNvPr id="578" name="Google Shape;578;p44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50" y="1257712"/>
            <a:ext cx="4001925" cy="24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4"/>
          <p:cNvSpPr txBox="1">
            <a:spLocks noGrp="1"/>
          </p:cNvSpPr>
          <p:nvPr>
            <p:ph type="subTitle" idx="4294967295"/>
          </p:nvPr>
        </p:nvSpPr>
        <p:spPr>
          <a:xfrm>
            <a:off x="774750" y="4051384"/>
            <a:ext cx="37056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Eine erhöhte Kundenzufriedenheit führt zu höherer Kundenbindung und spricht gleichzeitig Neukunden an</a:t>
            </a:r>
            <a:endParaRPr sz="1000" dirty="0"/>
          </a:p>
        </p:txBody>
      </p:sp>
      <p:cxnSp>
        <p:nvCxnSpPr>
          <p:cNvPr id="586" name="Google Shape;586;p44"/>
          <p:cNvCxnSpPr/>
          <p:nvPr/>
        </p:nvCxnSpPr>
        <p:spPr>
          <a:xfrm>
            <a:off x="1407052" y="3825230"/>
            <a:ext cx="237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44"/>
          <p:cNvSpPr txBox="1">
            <a:spLocks noGrp="1"/>
          </p:cNvSpPr>
          <p:nvPr>
            <p:ph type="subTitle" idx="4294967295"/>
          </p:nvPr>
        </p:nvSpPr>
        <p:spPr>
          <a:xfrm>
            <a:off x="1637875" y="3626775"/>
            <a:ext cx="8874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Kundenbindung</a:t>
            </a:r>
            <a:endParaRPr sz="800" dirty="0"/>
          </a:p>
        </p:txBody>
      </p:sp>
      <p:cxnSp>
        <p:nvCxnSpPr>
          <p:cNvPr id="588" name="Google Shape;588;p44"/>
          <p:cNvCxnSpPr/>
          <p:nvPr/>
        </p:nvCxnSpPr>
        <p:spPr>
          <a:xfrm>
            <a:off x="2596623" y="3825230"/>
            <a:ext cx="2370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44"/>
          <p:cNvSpPr txBox="1">
            <a:spLocks noGrp="1"/>
          </p:cNvSpPr>
          <p:nvPr>
            <p:ph type="subTitle" idx="4294967295"/>
          </p:nvPr>
        </p:nvSpPr>
        <p:spPr>
          <a:xfrm>
            <a:off x="2827450" y="3626775"/>
            <a:ext cx="98255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Kundengewinnung</a:t>
            </a:r>
            <a:endParaRPr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759731-F28A-4493-A74B-1EF7BAFFB5AA}"/>
              </a:ext>
            </a:extLst>
          </p:cNvPr>
          <p:cNvSpPr txBox="1"/>
          <p:nvPr/>
        </p:nvSpPr>
        <p:spPr>
          <a:xfrm>
            <a:off x="5707267" y="152821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</a:rPr>
              <a:t>Erhöhte Kundenzufriedenheit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D32B870-EA61-4CF4-BEB4-CC8411C447E4}"/>
              </a:ext>
            </a:extLst>
          </p:cNvPr>
          <p:cNvSpPr txBox="1"/>
          <p:nvPr/>
        </p:nvSpPr>
        <p:spPr>
          <a:xfrm>
            <a:off x="5707267" y="206051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</a:rPr>
              <a:t>Erhöhte Kundenbindung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586CC39-922E-4D39-B435-C09524BE3255}"/>
              </a:ext>
            </a:extLst>
          </p:cNvPr>
          <p:cNvSpPr txBox="1"/>
          <p:nvPr/>
        </p:nvSpPr>
        <p:spPr>
          <a:xfrm>
            <a:off x="5707267" y="259280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</a:rPr>
              <a:t>Verbessertes Image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2C7139-AC75-419D-824C-7369D20EA44E}"/>
              </a:ext>
            </a:extLst>
          </p:cNvPr>
          <p:cNvSpPr txBox="1"/>
          <p:nvPr/>
        </p:nvSpPr>
        <p:spPr>
          <a:xfrm>
            <a:off x="5707267" y="312509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</a:rPr>
              <a:t>Steigerung Neukunden</a:t>
            </a:r>
          </a:p>
        </p:txBody>
      </p:sp>
      <p:sp>
        <p:nvSpPr>
          <p:cNvPr id="49" name="Google Shape;611;p46">
            <a:extLst>
              <a:ext uri="{FF2B5EF4-FFF2-40B4-BE49-F238E27FC236}">
                <a16:creationId xmlns:a16="http://schemas.microsoft.com/office/drawing/2014/main" id="{F907B55E-1977-4E33-9DA6-411A81827AC0}"/>
              </a:ext>
            </a:extLst>
          </p:cNvPr>
          <p:cNvSpPr/>
          <p:nvPr/>
        </p:nvSpPr>
        <p:spPr>
          <a:xfrm rot="5400000">
            <a:off x="5545253" y="793358"/>
            <a:ext cx="2126135" cy="3379491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9405;p68">
            <a:extLst>
              <a:ext uri="{FF2B5EF4-FFF2-40B4-BE49-F238E27FC236}">
                <a16:creationId xmlns:a16="http://schemas.microsoft.com/office/drawing/2014/main" id="{E1CEA60E-D8B9-4B50-BC09-4AB88A616898}"/>
              </a:ext>
            </a:extLst>
          </p:cNvPr>
          <p:cNvGrpSpPr>
            <a:grpSpLocks noChangeAspect="1"/>
          </p:cNvGrpSpPr>
          <p:nvPr/>
        </p:nvGrpSpPr>
        <p:grpSpPr>
          <a:xfrm>
            <a:off x="5110984" y="1532024"/>
            <a:ext cx="306283" cy="304080"/>
            <a:chOff x="2496894" y="3680964"/>
            <a:chExt cx="357720" cy="355148"/>
          </a:xfrm>
          <a:solidFill>
            <a:srgbClr val="DCAE52"/>
          </a:solidFill>
        </p:grpSpPr>
        <p:sp>
          <p:nvSpPr>
            <p:cNvPr id="51" name="Google Shape;9406;p68">
              <a:extLst>
                <a:ext uri="{FF2B5EF4-FFF2-40B4-BE49-F238E27FC236}">
                  <a16:creationId xmlns:a16="http://schemas.microsoft.com/office/drawing/2014/main" id="{E9C9006B-18CC-46BC-A028-BA32D28AD928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07;p68">
              <a:extLst>
                <a:ext uri="{FF2B5EF4-FFF2-40B4-BE49-F238E27FC236}">
                  <a16:creationId xmlns:a16="http://schemas.microsoft.com/office/drawing/2014/main" id="{212D8078-8052-4DA8-9967-8124583D6542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08;p68">
              <a:extLst>
                <a:ext uri="{FF2B5EF4-FFF2-40B4-BE49-F238E27FC236}">
                  <a16:creationId xmlns:a16="http://schemas.microsoft.com/office/drawing/2014/main" id="{07835108-E0EC-42E1-A1C3-A623A27531E8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09;p68">
              <a:extLst>
                <a:ext uri="{FF2B5EF4-FFF2-40B4-BE49-F238E27FC236}">
                  <a16:creationId xmlns:a16="http://schemas.microsoft.com/office/drawing/2014/main" id="{BB28BDB6-997A-4DEC-B08C-FAF615B53F31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0;p68">
              <a:extLst>
                <a:ext uri="{FF2B5EF4-FFF2-40B4-BE49-F238E27FC236}">
                  <a16:creationId xmlns:a16="http://schemas.microsoft.com/office/drawing/2014/main" id="{705E8663-B640-42F6-A97D-00B3E8E90B3A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358;p68">
            <a:extLst>
              <a:ext uri="{FF2B5EF4-FFF2-40B4-BE49-F238E27FC236}">
                <a16:creationId xmlns:a16="http://schemas.microsoft.com/office/drawing/2014/main" id="{AE7C10AF-17D0-4DE2-9382-E7B8E4341F13}"/>
              </a:ext>
            </a:extLst>
          </p:cNvPr>
          <p:cNvGrpSpPr>
            <a:grpSpLocks noChangeAspect="1"/>
          </p:cNvGrpSpPr>
          <p:nvPr/>
        </p:nvGrpSpPr>
        <p:grpSpPr>
          <a:xfrm>
            <a:off x="5107165" y="2068392"/>
            <a:ext cx="297921" cy="283808"/>
            <a:chOff x="3043239" y="3215626"/>
            <a:chExt cx="366008" cy="348670"/>
          </a:xfrm>
          <a:solidFill>
            <a:srgbClr val="DCAE52"/>
          </a:solidFill>
        </p:grpSpPr>
        <p:sp>
          <p:nvSpPr>
            <p:cNvPr id="60" name="Google Shape;9359;p68">
              <a:extLst>
                <a:ext uri="{FF2B5EF4-FFF2-40B4-BE49-F238E27FC236}">
                  <a16:creationId xmlns:a16="http://schemas.microsoft.com/office/drawing/2014/main" id="{CFAB7CC9-0C9B-4E7F-A26D-7EB7DB3DD285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60;p68">
              <a:extLst>
                <a:ext uri="{FF2B5EF4-FFF2-40B4-BE49-F238E27FC236}">
                  <a16:creationId xmlns:a16="http://schemas.microsoft.com/office/drawing/2014/main" id="{7897E585-D4A8-4B36-9E2D-93A663E79A0B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303;p68">
            <a:extLst>
              <a:ext uri="{FF2B5EF4-FFF2-40B4-BE49-F238E27FC236}">
                <a16:creationId xmlns:a16="http://schemas.microsoft.com/office/drawing/2014/main" id="{1B122097-A75B-4B52-8CD5-A81D4E88B259}"/>
              </a:ext>
            </a:extLst>
          </p:cNvPr>
          <p:cNvGrpSpPr>
            <a:grpSpLocks noChangeAspect="1"/>
          </p:cNvGrpSpPr>
          <p:nvPr/>
        </p:nvGrpSpPr>
        <p:grpSpPr>
          <a:xfrm>
            <a:off x="5109062" y="3152159"/>
            <a:ext cx="296024" cy="263536"/>
            <a:chOff x="5765817" y="3227724"/>
            <a:chExt cx="364865" cy="324822"/>
          </a:xfrm>
          <a:solidFill>
            <a:srgbClr val="DCAE52"/>
          </a:solidFill>
        </p:grpSpPr>
        <p:sp>
          <p:nvSpPr>
            <p:cNvPr id="63" name="Google Shape;9304;p68">
              <a:extLst>
                <a:ext uri="{FF2B5EF4-FFF2-40B4-BE49-F238E27FC236}">
                  <a16:creationId xmlns:a16="http://schemas.microsoft.com/office/drawing/2014/main" id="{C1C914F1-53A4-432D-A256-B4FDC68C3251}"/>
                </a:ext>
              </a:extLst>
            </p:cNvPr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305;p68">
              <a:extLst>
                <a:ext uri="{FF2B5EF4-FFF2-40B4-BE49-F238E27FC236}">
                  <a16:creationId xmlns:a16="http://schemas.microsoft.com/office/drawing/2014/main" id="{974327AC-B2B3-4346-96DC-7A519244E992}"/>
                </a:ext>
              </a:extLst>
            </p:cNvPr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306;p68">
              <a:extLst>
                <a:ext uri="{FF2B5EF4-FFF2-40B4-BE49-F238E27FC236}">
                  <a16:creationId xmlns:a16="http://schemas.microsoft.com/office/drawing/2014/main" id="{289BF62F-4457-4036-9BA3-811B6433DCAC}"/>
                </a:ext>
              </a:extLst>
            </p:cNvPr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9183;p68">
            <a:extLst>
              <a:ext uri="{FF2B5EF4-FFF2-40B4-BE49-F238E27FC236}">
                <a16:creationId xmlns:a16="http://schemas.microsoft.com/office/drawing/2014/main" id="{66F80BAD-EEBF-4318-9BEB-48ACF91E40A1}"/>
              </a:ext>
            </a:extLst>
          </p:cNvPr>
          <p:cNvGrpSpPr>
            <a:grpSpLocks noChangeAspect="1"/>
          </p:cNvGrpSpPr>
          <p:nvPr/>
        </p:nvGrpSpPr>
        <p:grpSpPr>
          <a:xfrm>
            <a:off x="5115614" y="2604786"/>
            <a:ext cx="297769" cy="283808"/>
            <a:chOff x="6870193" y="2295620"/>
            <a:chExt cx="360356" cy="343462"/>
          </a:xfrm>
          <a:solidFill>
            <a:srgbClr val="DCAE52"/>
          </a:solidFill>
        </p:grpSpPr>
        <p:sp>
          <p:nvSpPr>
            <p:cNvPr id="67" name="Google Shape;9184;p68">
              <a:extLst>
                <a:ext uri="{FF2B5EF4-FFF2-40B4-BE49-F238E27FC236}">
                  <a16:creationId xmlns:a16="http://schemas.microsoft.com/office/drawing/2014/main" id="{4E67F5CB-BE52-412A-8B01-D56DC05DB937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185;p68">
              <a:extLst>
                <a:ext uri="{FF2B5EF4-FFF2-40B4-BE49-F238E27FC236}">
                  <a16:creationId xmlns:a16="http://schemas.microsoft.com/office/drawing/2014/main" id="{6AEA679A-ADF9-4366-9070-E1D225B8D505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72E304C-DBA2-4CF1-87EF-5F61EB89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12" y="1690349"/>
            <a:ext cx="2502759" cy="24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Produktentwicklung</a:t>
            </a:r>
            <a:endParaRPr dirty="0"/>
          </a:p>
        </p:txBody>
      </p:sp>
      <p:cxnSp>
        <p:nvCxnSpPr>
          <p:cNvPr id="466" name="Google Shape;466;p40"/>
          <p:cNvCxnSpPr>
            <a:cxnSpLocks/>
          </p:cNvCxnSpPr>
          <p:nvPr/>
        </p:nvCxnSpPr>
        <p:spPr>
          <a:xfrm>
            <a:off x="4540720" y="1933186"/>
            <a:ext cx="126376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7" name="Google Shape;467;p40"/>
          <p:cNvSpPr txBox="1">
            <a:spLocks noGrp="1"/>
          </p:cNvSpPr>
          <p:nvPr>
            <p:ph type="subTitle" idx="4294967295"/>
          </p:nvPr>
        </p:nvSpPr>
        <p:spPr>
          <a:xfrm>
            <a:off x="4540720" y="1975810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12.25%</a:t>
            </a:r>
            <a:endParaRPr dirty="0"/>
          </a:p>
        </p:txBody>
      </p:sp>
      <p:sp>
        <p:nvSpPr>
          <p:cNvPr id="468" name="Google Shape;468;p40"/>
          <p:cNvSpPr txBox="1">
            <a:spLocks noGrp="1"/>
          </p:cNvSpPr>
          <p:nvPr>
            <p:ph type="subTitle" idx="4294967295"/>
          </p:nvPr>
        </p:nvSpPr>
        <p:spPr>
          <a:xfrm>
            <a:off x="4540720" y="1699660"/>
            <a:ext cx="8793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</a:t>
            </a:r>
            <a:endParaRPr dirty="0"/>
          </a:p>
        </p:txBody>
      </p:sp>
      <p:cxnSp>
        <p:nvCxnSpPr>
          <p:cNvPr id="472" name="Google Shape;472;p40"/>
          <p:cNvCxnSpPr>
            <a:cxnSpLocks/>
          </p:cNvCxnSpPr>
          <p:nvPr/>
        </p:nvCxnSpPr>
        <p:spPr>
          <a:xfrm flipH="1">
            <a:off x="6895054" y="1999803"/>
            <a:ext cx="1309352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3" name="Google Shape;473;p40"/>
          <p:cNvSpPr txBox="1">
            <a:spLocks noGrp="1"/>
          </p:cNvSpPr>
          <p:nvPr>
            <p:ph type="subTitle" idx="4294967295"/>
          </p:nvPr>
        </p:nvSpPr>
        <p:spPr>
          <a:xfrm>
            <a:off x="7430432" y="2042427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474" name="Google Shape;474;p40"/>
          <p:cNvSpPr txBox="1">
            <a:spLocks noGrp="1"/>
          </p:cNvSpPr>
          <p:nvPr>
            <p:ph type="subTitle" idx="4294967295"/>
          </p:nvPr>
        </p:nvSpPr>
        <p:spPr>
          <a:xfrm>
            <a:off x="7218806" y="1766277"/>
            <a:ext cx="9855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 &amp; K</a:t>
            </a:r>
            <a:endParaRPr dirty="0"/>
          </a:p>
        </p:txBody>
      </p:sp>
      <p:cxnSp>
        <p:nvCxnSpPr>
          <p:cNvPr id="475" name="Google Shape;475;p40"/>
          <p:cNvCxnSpPr>
            <a:cxnSpLocks/>
          </p:cNvCxnSpPr>
          <p:nvPr/>
        </p:nvCxnSpPr>
        <p:spPr>
          <a:xfrm flipH="1">
            <a:off x="7372440" y="3155015"/>
            <a:ext cx="131966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6" name="Google Shape;476;p40"/>
          <p:cNvSpPr txBox="1">
            <a:spLocks noGrp="1"/>
          </p:cNvSpPr>
          <p:nvPr>
            <p:ph type="subTitle" idx="4294967295"/>
          </p:nvPr>
        </p:nvSpPr>
        <p:spPr>
          <a:xfrm>
            <a:off x="7918131" y="3197638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12.5%</a:t>
            </a:r>
            <a:endParaRPr dirty="0"/>
          </a:p>
        </p:txBody>
      </p:sp>
      <p:sp>
        <p:nvSpPr>
          <p:cNvPr id="477" name="Google Shape;477;p40"/>
          <p:cNvSpPr txBox="1">
            <a:spLocks noGrp="1"/>
          </p:cNvSpPr>
          <p:nvPr>
            <p:ph type="subTitle" idx="4294967295"/>
          </p:nvPr>
        </p:nvSpPr>
        <p:spPr>
          <a:xfrm>
            <a:off x="7706505" y="2921489"/>
            <a:ext cx="9855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Analysen</a:t>
            </a:r>
            <a:endParaRPr dirty="0"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294967295"/>
          </p:nvPr>
        </p:nvSpPr>
        <p:spPr>
          <a:xfrm>
            <a:off x="5115165" y="1357520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Projekt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4" name="Google Shape;575;p44">
            <a:extLst>
              <a:ext uri="{FF2B5EF4-FFF2-40B4-BE49-F238E27FC236}">
                <a16:creationId xmlns:a16="http://schemas.microsoft.com/office/drawing/2014/main" id="{DE65B3E6-AEE9-4BA7-B911-86E3F8ECD32B}"/>
              </a:ext>
            </a:extLst>
          </p:cNvPr>
          <p:cNvSpPr/>
          <p:nvPr/>
        </p:nvSpPr>
        <p:spPr>
          <a:xfrm>
            <a:off x="997435" y="1692742"/>
            <a:ext cx="301706" cy="301706"/>
          </a:xfrm>
          <a:prstGeom prst="ellipse">
            <a:avLst/>
          </a:prstGeom>
          <a:noFill/>
          <a:ln w="76200" cap="flat" cmpd="sng">
            <a:solidFill>
              <a:srgbClr val="DCA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19CD86E-D999-4165-857D-B70492742F0F}"/>
              </a:ext>
            </a:extLst>
          </p:cNvPr>
          <p:cNvSpPr txBox="1"/>
          <p:nvPr/>
        </p:nvSpPr>
        <p:spPr>
          <a:xfrm>
            <a:off x="1604578" y="1664273"/>
            <a:ext cx="264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  <a:latin typeface="Montserrat"/>
              </a:rPr>
              <a:t>Modellierung &amp; Konzeption</a:t>
            </a:r>
          </a:p>
        </p:txBody>
      </p:sp>
      <p:sp>
        <p:nvSpPr>
          <p:cNvPr id="68" name="Google Shape;575;p44">
            <a:extLst>
              <a:ext uri="{FF2B5EF4-FFF2-40B4-BE49-F238E27FC236}">
                <a16:creationId xmlns:a16="http://schemas.microsoft.com/office/drawing/2014/main" id="{031563D3-7709-458B-B24B-4631CA26CD47}"/>
              </a:ext>
            </a:extLst>
          </p:cNvPr>
          <p:cNvSpPr/>
          <p:nvPr/>
        </p:nvSpPr>
        <p:spPr>
          <a:xfrm>
            <a:off x="997435" y="2277119"/>
            <a:ext cx="301706" cy="301706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76;p44">
            <a:extLst>
              <a:ext uri="{FF2B5EF4-FFF2-40B4-BE49-F238E27FC236}">
                <a16:creationId xmlns:a16="http://schemas.microsoft.com/office/drawing/2014/main" id="{5C88CAC1-294F-43F8-A269-136C55178909}"/>
              </a:ext>
            </a:extLst>
          </p:cNvPr>
          <p:cNvSpPr/>
          <p:nvPr/>
        </p:nvSpPr>
        <p:spPr>
          <a:xfrm>
            <a:off x="997435" y="2277119"/>
            <a:ext cx="301706" cy="301706"/>
          </a:xfrm>
          <a:prstGeom prst="arc">
            <a:avLst>
              <a:gd name="adj1" fmla="val 16200000"/>
              <a:gd name="adj2" fmla="val 5497934"/>
            </a:avLst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A98AE9C1-4D5F-42B9-9404-6A0AEF30EDC7}"/>
              </a:ext>
            </a:extLst>
          </p:cNvPr>
          <p:cNvSpPr txBox="1"/>
          <p:nvPr/>
        </p:nvSpPr>
        <p:spPr>
          <a:xfrm>
            <a:off x="1604578" y="2248654"/>
            <a:ext cx="264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  <a:latin typeface="Montserrat"/>
              </a:rPr>
              <a:t>Analysen</a:t>
            </a:r>
          </a:p>
        </p:txBody>
      </p:sp>
      <p:sp>
        <p:nvSpPr>
          <p:cNvPr id="71" name="Google Shape;575;p44">
            <a:extLst>
              <a:ext uri="{FF2B5EF4-FFF2-40B4-BE49-F238E27FC236}">
                <a16:creationId xmlns:a16="http://schemas.microsoft.com/office/drawing/2014/main" id="{B8AB5C8F-3DC3-4A4C-BB76-99FCF5C6132B}"/>
              </a:ext>
            </a:extLst>
          </p:cNvPr>
          <p:cNvSpPr/>
          <p:nvPr/>
        </p:nvSpPr>
        <p:spPr>
          <a:xfrm>
            <a:off x="997435" y="2904453"/>
            <a:ext cx="301706" cy="301706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2B7F25DE-5961-408F-86E5-8C762A345BCE}"/>
              </a:ext>
            </a:extLst>
          </p:cNvPr>
          <p:cNvSpPr txBox="1"/>
          <p:nvPr/>
        </p:nvSpPr>
        <p:spPr>
          <a:xfrm>
            <a:off x="1604578" y="2903218"/>
            <a:ext cx="264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  <a:latin typeface="Montserrat"/>
              </a:rPr>
              <a:t>Programmierung</a:t>
            </a:r>
          </a:p>
        </p:txBody>
      </p:sp>
      <p:sp>
        <p:nvSpPr>
          <p:cNvPr id="74" name="Google Shape;575;p44">
            <a:extLst>
              <a:ext uri="{FF2B5EF4-FFF2-40B4-BE49-F238E27FC236}">
                <a16:creationId xmlns:a16="http://schemas.microsoft.com/office/drawing/2014/main" id="{0C420BFE-775F-4408-9C82-2A08E38B27FD}"/>
              </a:ext>
            </a:extLst>
          </p:cNvPr>
          <p:cNvSpPr/>
          <p:nvPr/>
        </p:nvSpPr>
        <p:spPr>
          <a:xfrm>
            <a:off x="997435" y="3488834"/>
            <a:ext cx="301706" cy="301706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76;p44">
            <a:extLst>
              <a:ext uri="{FF2B5EF4-FFF2-40B4-BE49-F238E27FC236}">
                <a16:creationId xmlns:a16="http://schemas.microsoft.com/office/drawing/2014/main" id="{0B2FF735-93DB-42F8-8214-8EE679BA3C11}"/>
              </a:ext>
            </a:extLst>
          </p:cNvPr>
          <p:cNvSpPr/>
          <p:nvPr/>
        </p:nvSpPr>
        <p:spPr>
          <a:xfrm>
            <a:off x="997435" y="3488834"/>
            <a:ext cx="301706" cy="301706"/>
          </a:xfrm>
          <a:prstGeom prst="arc">
            <a:avLst>
              <a:gd name="adj1" fmla="val 16200000"/>
              <a:gd name="adj2" fmla="val 15017415"/>
            </a:avLst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E0A1CA47-F348-4A25-8055-D5E5BBBB2A57}"/>
              </a:ext>
            </a:extLst>
          </p:cNvPr>
          <p:cNvSpPr txBox="1"/>
          <p:nvPr/>
        </p:nvSpPr>
        <p:spPr>
          <a:xfrm>
            <a:off x="1604578" y="3482763"/>
            <a:ext cx="264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9E2C9"/>
                </a:solidFill>
                <a:latin typeface="Montserrat"/>
              </a:rPr>
              <a:t>Design &amp; UI</a:t>
            </a:r>
          </a:p>
        </p:txBody>
      </p:sp>
      <p:sp>
        <p:nvSpPr>
          <p:cNvPr id="82" name="Google Shape;476;p40">
            <a:extLst>
              <a:ext uri="{FF2B5EF4-FFF2-40B4-BE49-F238E27FC236}">
                <a16:creationId xmlns:a16="http://schemas.microsoft.com/office/drawing/2014/main" id="{8846E050-0804-4209-8053-9F505FEF6E23}"/>
              </a:ext>
            </a:extLst>
          </p:cNvPr>
          <p:cNvSpPr txBox="1">
            <a:spLocks/>
          </p:cNvSpPr>
          <p:nvPr/>
        </p:nvSpPr>
        <p:spPr>
          <a:xfrm>
            <a:off x="3980437" y="2654284"/>
            <a:ext cx="774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" dirty="0"/>
              <a:t>14%</a:t>
            </a:r>
          </a:p>
        </p:txBody>
      </p:sp>
      <p:sp>
        <p:nvSpPr>
          <p:cNvPr id="83" name="Google Shape;477;p40">
            <a:extLst>
              <a:ext uri="{FF2B5EF4-FFF2-40B4-BE49-F238E27FC236}">
                <a16:creationId xmlns:a16="http://schemas.microsoft.com/office/drawing/2014/main" id="{4949A1C0-D69F-452D-95EE-DCBC166137D9}"/>
              </a:ext>
            </a:extLst>
          </p:cNvPr>
          <p:cNvSpPr txBox="1">
            <a:spLocks/>
          </p:cNvSpPr>
          <p:nvPr/>
        </p:nvSpPr>
        <p:spPr>
          <a:xfrm>
            <a:off x="3980437" y="2354773"/>
            <a:ext cx="1085998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dirty="0"/>
              <a:t>Design &amp; UI</a:t>
            </a:r>
          </a:p>
        </p:txBody>
      </p:sp>
      <p:sp>
        <p:nvSpPr>
          <p:cNvPr id="27" name="Google Shape;575;p44">
            <a:extLst>
              <a:ext uri="{FF2B5EF4-FFF2-40B4-BE49-F238E27FC236}">
                <a16:creationId xmlns:a16="http://schemas.microsoft.com/office/drawing/2014/main" id="{7259BFEF-B774-4776-850F-5EB5A7548B01}"/>
              </a:ext>
            </a:extLst>
          </p:cNvPr>
          <p:cNvSpPr/>
          <p:nvPr/>
        </p:nvSpPr>
        <p:spPr>
          <a:xfrm>
            <a:off x="997435" y="2271899"/>
            <a:ext cx="301706" cy="301706"/>
          </a:xfrm>
          <a:prstGeom prst="ellipse">
            <a:avLst/>
          </a:prstGeom>
          <a:noFill/>
          <a:ln w="76200" cap="flat" cmpd="sng">
            <a:solidFill>
              <a:srgbClr val="DCAE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76;p44">
            <a:extLst>
              <a:ext uri="{FF2B5EF4-FFF2-40B4-BE49-F238E27FC236}">
                <a16:creationId xmlns:a16="http://schemas.microsoft.com/office/drawing/2014/main" id="{69AA13E0-AEA1-47EE-9365-66800CD205F2}"/>
              </a:ext>
            </a:extLst>
          </p:cNvPr>
          <p:cNvSpPr/>
          <p:nvPr/>
        </p:nvSpPr>
        <p:spPr>
          <a:xfrm>
            <a:off x="997435" y="2903218"/>
            <a:ext cx="301706" cy="301706"/>
          </a:xfrm>
          <a:prstGeom prst="arc">
            <a:avLst>
              <a:gd name="adj1" fmla="val 16200000"/>
              <a:gd name="adj2" fmla="val 10781245"/>
            </a:avLst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466;p40">
            <a:extLst>
              <a:ext uri="{FF2B5EF4-FFF2-40B4-BE49-F238E27FC236}">
                <a16:creationId xmlns:a16="http://schemas.microsoft.com/office/drawing/2014/main" id="{FF945F3F-9119-43DB-96FF-AF1909FE287B}"/>
              </a:ext>
            </a:extLst>
          </p:cNvPr>
          <p:cNvCxnSpPr>
            <a:cxnSpLocks/>
          </p:cNvCxnSpPr>
          <p:nvPr/>
        </p:nvCxnSpPr>
        <p:spPr>
          <a:xfrm>
            <a:off x="3964011" y="2606232"/>
            <a:ext cx="12635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7" name="Google Shape;476;p40">
            <a:extLst>
              <a:ext uri="{FF2B5EF4-FFF2-40B4-BE49-F238E27FC236}">
                <a16:creationId xmlns:a16="http://schemas.microsoft.com/office/drawing/2014/main" id="{AD9A26B4-7336-49DC-9B40-6FB3EC62654A}"/>
              </a:ext>
            </a:extLst>
          </p:cNvPr>
          <p:cNvSpPr txBox="1">
            <a:spLocks/>
          </p:cNvSpPr>
          <p:nvPr/>
        </p:nvSpPr>
        <p:spPr>
          <a:xfrm>
            <a:off x="3810873" y="3724199"/>
            <a:ext cx="774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" dirty="0"/>
              <a:t>33.75%</a:t>
            </a:r>
          </a:p>
        </p:txBody>
      </p:sp>
      <p:sp>
        <p:nvSpPr>
          <p:cNvPr id="38" name="Google Shape;477;p40">
            <a:extLst>
              <a:ext uri="{FF2B5EF4-FFF2-40B4-BE49-F238E27FC236}">
                <a16:creationId xmlns:a16="http://schemas.microsoft.com/office/drawing/2014/main" id="{C9B50C04-4414-4C14-A83D-3F3BE7A30ADC}"/>
              </a:ext>
            </a:extLst>
          </p:cNvPr>
          <p:cNvSpPr txBox="1">
            <a:spLocks/>
          </p:cNvSpPr>
          <p:nvPr/>
        </p:nvSpPr>
        <p:spPr>
          <a:xfrm>
            <a:off x="3810873" y="3424688"/>
            <a:ext cx="1471602" cy="19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dirty="0"/>
              <a:t>Programmierung</a:t>
            </a:r>
          </a:p>
        </p:txBody>
      </p:sp>
      <p:cxnSp>
        <p:nvCxnSpPr>
          <p:cNvPr id="39" name="Google Shape;466;p40">
            <a:extLst>
              <a:ext uri="{FF2B5EF4-FFF2-40B4-BE49-F238E27FC236}">
                <a16:creationId xmlns:a16="http://schemas.microsoft.com/office/drawing/2014/main" id="{7BA8A597-94BB-4407-8981-A60AFEBF4BCA}"/>
              </a:ext>
            </a:extLst>
          </p:cNvPr>
          <p:cNvCxnSpPr>
            <a:cxnSpLocks/>
          </p:cNvCxnSpPr>
          <p:nvPr/>
        </p:nvCxnSpPr>
        <p:spPr>
          <a:xfrm>
            <a:off x="3794447" y="3676147"/>
            <a:ext cx="169125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8" name="Google Shape;448;p39">
            <a:extLst>
              <a:ext uri="{FF2B5EF4-FFF2-40B4-BE49-F238E27FC236}">
                <a16:creationId xmlns:a16="http://schemas.microsoft.com/office/drawing/2014/main" id="{ED483D1B-5CC0-4341-BB29-43DC2A77A1EA}"/>
              </a:ext>
            </a:extLst>
          </p:cNvPr>
          <p:cNvSpPr/>
          <p:nvPr/>
        </p:nvSpPr>
        <p:spPr>
          <a:xfrm>
            <a:off x="5574622" y="2158191"/>
            <a:ext cx="1446583" cy="1383431"/>
          </a:xfrm>
          <a:custGeom>
            <a:avLst/>
            <a:gdLst/>
            <a:ahLst/>
            <a:cxnLst/>
            <a:rect l="l" t="t" r="r" b="b"/>
            <a:pathLst>
              <a:path w="70438" h="67363" extrusionOk="0">
                <a:moveTo>
                  <a:pt x="36493" y="2072"/>
                </a:moveTo>
                <a:lnTo>
                  <a:pt x="59044" y="18455"/>
                </a:lnTo>
                <a:lnTo>
                  <a:pt x="68188" y="25099"/>
                </a:lnTo>
                <a:cubicBezTo>
                  <a:pt x="67997" y="25325"/>
                  <a:pt x="67890" y="25611"/>
                  <a:pt x="67890" y="25909"/>
                </a:cubicBezTo>
                <a:cubicBezTo>
                  <a:pt x="67890" y="25980"/>
                  <a:pt x="67902" y="26052"/>
                  <a:pt x="67914" y="26135"/>
                </a:cubicBezTo>
                <a:lnTo>
                  <a:pt x="41292" y="28861"/>
                </a:lnTo>
                <a:cubicBezTo>
                  <a:pt x="41303" y="28814"/>
                  <a:pt x="41303" y="28754"/>
                  <a:pt x="41303" y="28695"/>
                </a:cubicBezTo>
                <a:cubicBezTo>
                  <a:pt x="41303" y="27981"/>
                  <a:pt x="40721" y="27425"/>
                  <a:pt x="40045" y="27425"/>
                </a:cubicBezTo>
                <a:cubicBezTo>
                  <a:pt x="39954" y="27425"/>
                  <a:pt x="39861" y="27435"/>
                  <a:pt x="39768" y="27456"/>
                </a:cubicBezTo>
                <a:lnTo>
                  <a:pt x="35791" y="2513"/>
                </a:lnTo>
                <a:cubicBezTo>
                  <a:pt x="36065" y="2441"/>
                  <a:pt x="36315" y="2287"/>
                  <a:pt x="36493" y="2072"/>
                </a:cubicBezTo>
                <a:close/>
                <a:moveTo>
                  <a:pt x="34529" y="2072"/>
                </a:moveTo>
                <a:cubicBezTo>
                  <a:pt x="34779" y="2370"/>
                  <a:pt x="35136" y="2537"/>
                  <a:pt x="35517" y="2537"/>
                </a:cubicBezTo>
                <a:lnTo>
                  <a:pt x="35636" y="2537"/>
                </a:lnTo>
                <a:lnTo>
                  <a:pt x="39589" y="27516"/>
                </a:lnTo>
                <a:cubicBezTo>
                  <a:pt x="39089" y="27706"/>
                  <a:pt x="38767" y="28171"/>
                  <a:pt x="38767" y="28707"/>
                </a:cubicBezTo>
                <a:cubicBezTo>
                  <a:pt x="38767" y="28778"/>
                  <a:pt x="38779" y="28849"/>
                  <a:pt x="38791" y="28921"/>
                </a:cubicBezTo>
                <a:lnTo>
                  <a:pt x="2739" y="26052"/>
                </a:lnTo>
                <a:cubicBezTo>
                  <a:pt x="2691" y="25813"/>
                  <a:pt x="2572" y="25587"/>
                  <a:pt x="2406" y="25409"/>
                </a:cubicBezTo>
                <a:lnTo>
                  <a:pt x="34529" y="2072"/>
                </a:lnTo>
                <a:close/>
                <a:moveTo>
                  <a:pt x="2763" y="26206"/>
                </a:moveTo>
                <a:lnTo>
                  <a:pt x="38827" y="29064"/>
                </a:lnTo>
                <a:cubicBezTo>
                  <a:pt x="38910" y="29338"/>
                  <a:pt x="39089" y="29576"/>
                  <a:pt x="39327" y="29742"/>
                </a:cubicBezTo>
                <a:lnTo>
                  <a:pt x="23087" y="50174"/>
                </a:lnTo>
                <a:cubicBezTo>
                  <a:pt x="22856" y="49992"/>
                  <a:pt x="22580" y="49902"/>
                  <a:pt x="22305" y="49902"/>
                </a:cubicBezTo>
                <a:cubicBezTo>
                  <a:pt x="21983" y="49902"/>
                  <a:pt x="21664" y="50025"/>
                  <a:pt x="21420" y="50269"/>
                </a:cubicBezTo>
                <a:lnTo>
                  <a:pt x="2430" y="27123"/>
                </a:lnTo>
                <a:cubicBezTo>
                  <a:pt x="2644" y="26897"/>
                  <a:pt x="2751" y="26599"/>
                  <a:pt x="2763" y="26290"/>
                </a:cubicBezTo>
                <a:lnTo>
                  <a:pt x="2763" y="26206"/>
                </a:lnTo>
                <a:close/>
                <a:moveTo>
                  <a:pt x="67950" y="26266"/>
                </a:moveTo>
                <a:cubicBezTo>
                  <a:pt x="67997" y="26433"/>
                  <a:pt x="68069" y="26575"/>
                  <a:pt x="68176" y="26694"/>
                </a:cubicBezTo>
                <a:lnTo>
                  <a:pt x="23444" y="50614"/>
                </a:lnTo>
                <a:cubicBezTo>
                  <a:pt x="23385" y="50483"/>
                  <a:pt x="23301" y="50364"/>
                  <a:pt x="23194" y="50269"/>
                </a:cubicBezTo>
                <a:lnTo>
                  <a:pt x="39446" y="29826"/>
                </a:lnTo>
                <a:cubicBezTo>
                  <a:pt x="39637" y="29909"/>
                  <a:pt x="39827" y="29969"/>
                  <a:pt x="40041" y="29969"/>
                </a:cubicBezTo>
                <a:cubicBezTo>
                  <a:pt x="40613" y="29969"/>
                  <a:pt x="41125" y="29576"/>
                  <a:pt x="41268" y="29016"/>
                </a:cubicBezTo>
                <a:lnTo>
                  <a:pt x="67950" y="26266"/>
                </a:lnTo>
                <a:close/>
                <a:moveTo>
                  <a:pt x="2327" y="27236"/>
                </a:moveTo>
                <a:lnTo>
                  <a:pt x="21313" y="50376"/>
                </a:lnTo>
                <a:cubicBezTo>
                  <a:pt x="20837" y="50983"/>
                  <a:pt x="21003" y="51876"/>
                  <a:pt x="21670" y="52269"/>
                </a:cubicBezTo>
                <a:lnTo>
                  <a:pt x="14979" y="64937"/>
                </a:lnTo>
                <a:cubicBezTo>
                  <a:pt x="14811" y="64857"/>
                  <a:pt x="14635" y="64817"/>
                  <a:pt x="14458" y="64817"/>
                </a:cubicBezTo>
                <a:cubicBezTo>
                  <a:pt x="14345" y="64817"/>
                  <a:pt x="14233" y="64833"/>
                  <a:pt x="14121" y="64866"/>
                </a:cubicBezTo>
                <a:lnTo>
                  <a:pt x="1977" y="27456"/>
                </a:lnTo>
                <a:cubicBezTo>
                  <a:pt x="2105" y="27398"/>
                  <a:pt x="2222" y="27329"/>
                  <a:pt x="2327" y="27236"/>
                </a:cubicBezTo>
                <a:close/>
                <a:moveTo>
                  <a:pt x="68283" y="26814"/>
                </a:moveTo>
                <a:cubicBezTo>
                  <a:pt x="68509" y="27040"/>
                  <a:pt x="68819" y="27171"/>
                  <a:pt x="69140" y="27171"/>
                </a:cubicBezTo>
                <a:lnTo>
                  <a:pt x="67640" y="31778"/>
                </a:lnTo>
                <a:lnTo>
                  <a:pt x="56960" y="64675"/>
                </a:lnTo>
                <a:cubicBezTo>
                  <a:pt x="56841" y="64640"/>
                  <a:pt x="56710" y="64628"/>
                  <a:pt x="56591" y="64628"/>
                </a:cubicBezTo>
                <a:cubicBezTo>
                  <a:pt x="56043" y="64628"/>
                  <a:pt x="55567" y="64973"/>
                  <a:pt x="55389" y="65497"/>
                </a:cubicBezTo>
                <a:lnTo>
                  <a:pt x="37362" y="57722"/>
                </a:lnTo>
                <a:lnTo>
                  <a:pt x="23456" y="51709"/>
                </a:lnTo>
                <a:cubicBezTo>
                  <a:pt x="23539" y="51543"/>
                  <a:pt x="23575" y="51352"/>
                  <a:pt x="23575" y="51174"/>
                </a:cubicBezTo>
                <a:cubicBezTo>
                  <a:pt x="23575" y="51031"/>
                  <a:pt x="23551" y="50900"/>
                  <a:pt x="23515" y="50769"/>
                </a:cubicBezTo>
                <a:lnTo>
                  <a:pt x="68283" y="26814"/>
                </a:lnTo>
                <a:close/>
                <a:moveTo>
                  <a:pt x="23385" y="51852"/>
                </a:moveTo>
                <a:lnTo>
                  <a:pt x="43625" y="60591"/>
                </a:lnTo>
                <a:lnTo>
                  <a:pt x="55341" y="65652"/>
                </a:lnTo>
                <a:cubicBezTo>
                  <a:pt x="55329" y="65735"/>
                  <a:pt x="55317" y="65818"/>
                  <a:pt x="55317" y="65902"/>
                </a:cubicBezTo>
                <a:cubicBezTo>
                  <a:pt x="55317" y="65949"/>
                  <a:pt x="55317" y="65985"/>
                  <a:pt x="55317" y="66021"/>
                </a:cubicBezTo>
                <a:lnTo>
                  <a:pt x="15717" y="66021"/>
                </a:lnTo>
                <a:cubicBezTo>
                  <a:pt x="15693" y="65604"/>
                  <a:pt x="15467" y="65223"/>
                  <a:pt x="15122" y="65009"/>
                </a:cubicBezTo>
                <a:lnTo>
                  <a:pt x="21849" y="52352"/>
                </a:lnTo>
                <a:cubicBezTo>
                  <a:pt x="21991" y="52412"/>
                  <a:pt x="22146" y="52448"/>
                  <a:pt x="22313" y="52448"/>
                </a:cubicBezTo>
                <a:cubicBezTo>
                  <a:pt x="22753" y="52448"/>
                  <a:pt x="23158" y="52221"/>
                  <a:pt x="23385" y="51852"/>
                </a:cubicBezTo>
                <a:close/>
                <a:moveTo>
                  <a:pt x="35517" y="1"/>
                </a:moveTo>
                <a:cubicBezTo>
                  <a:pt x="34517" y="1"/>
                  <a:pt x="33910" y="1108"/>
                  <a:pt x="34445" y="1953"/>
                </a:cubicBezTo>
                <a:lnTo>
                  <a:pt x="2299" y="25313"/>
                </a:lnTo>
                <a:cubicBezTo>
                  <a:pt x="2056" y="25109"/>
                  <a:pt x="1770" y="25014"/>
                  <a:pt x="1488" y="25014"/>
                </a:cubicBezTo>
                <a:cubicBezTo>
                  <a:pt x="981" y="25014"/>
                  <a:pt x="490" y="25321"/>
                  <a:pt x="298" y="25849"/>
                </a:cubicBezTo>
                <a:cubicBezTo>
                  <a:pt x="1" y="26683"/>
                  <a:pt x="608" y="27552"/>
                  <a:pt x="1489" y="27552"/>
                </a:cubicBezTo>
                <a:cubicBezTo>
                  <a:pt x="1608" y="27552"/>
                  <a:pt x="1727" y="27540"/>
                  <a:pt x="1834" y="27504"/>
                </a:cubicBezTo>
                <a:lnTo>
                  <a:pt x="13990" y="64913"/>
                </a:lnTo>
                <a:cubicBezTo>
                  <a:pt x="13062" y="65271"/>
                  <a:pt x="12895" y="66533"/>
                  <a:pt x="13705" y="67116"/>
                </a:cubicBezTo>
                <a:cubicBezTo>
                  <a:pt x="13935" y="67286"/>
                  <a:pt x="14194" y="67363"/>
                  <a:pt x="14447" y="67363"/>
                </a:cubicBezTo>
                <a:cubicBezTo>
                  <a:pt x="15083" y="67363"/>
                  <a:pt x="15683" y="66879"/>
                  <a:pt x="15717" y="66164"/>
                </a:cubicBezTo>
                <a:lnTo>
                  <a:pt x="55353" y="66164"/>
                </a:lnTo>
                <a:cubicBezTo>
                  <a:pt x="55489" y="66787"/>
                  <a:pt x="56032" y="67169"/>
                  <a:pt x="56598" y="67169"/>
                </a:cubicBezTo>
                <a:cubicBezTo>
                  <a:pt x="56876" y="67169"/>
                  <a:pt x="57158" y="67078"/>
                  <a:pt x="57401" y="66878"/>
                </a:cubicBezTo>
                <a:cubicBezTo>
                  <a:pt x="58139" y="66271"/>
                  <a:pt x="57972" y="65104"/>
                  <a:pt x="57091" y="64735"/>
                </a:cubicBezTo>
                <a:lnTo>
                  <a:pt x="69295" y="27159"/>
                </a:lnTo>
                <a:cubicBezTo>
                  <a:pt x="69950" y="27087"/>
                  <a:pt x="70438" y="26552"/>
                  <a:pt x="70438" y="25897"/>
                </a:cubicBezTo>
                <a:cubicBezTo>
                  <a:pt x="70438" y="25133"/>
                  <a:pt x="69811" y="24624"/>
                  <a:pt x="69156" y="24624"/>
                </a:cubicBezTo>
                <a:cubicBezTo>
                  <a:pt x="68851" y="24624"/>
                  <a:pt x="68540" y="24734"/>
                  <a:pt x="68283" y="24980"/>
                </a:cubicBezTo>
                <a:lnTo>
                  <a:pt x="36589" y="1953"/>
                </a:lnTo>
                <a:cubicBezTo>
                  <a:pt x="37124" y="1108"/>
                  <a:pt x="36517" y="1"/>
                  <a:pt x="35517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82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Wirtschaftliche Analyse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055635" y="3782163"/>
            <a:ext cx="3032731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Wettbewerb | Konkurrenz | Zielgruppe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6" name="Grafik 5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0BA37102-69B9-4432-821D-866BF7065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" t="2247" r="326" b="17274"/>
          <a:stretch/>
        </p:blipFill>
        <p:spPr>
          <a:xfrm>
            <a:off x="7398500" y="3643085"/>
            <a:ext cx="1328252" cy="114034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8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Wettbewerbsanalyse</a:t>
            </a:r>
            <a:endParaRPr dirty="0"/>
          </a:p>
        </p:txBody>
      </p:sp>
      <p:graphicFrame>
        <p:nvGraphicFramePr>
          <p:cNvPr id="527" name="Google Shape;527;p41"/>
          <p:cNvGraphicFramePr/>
          <p:nvPr>
            <p:extLst>
              <p:ext uri="{D42A27DB-BD31-4B8C-83A1-F6EECF244321}">
                <p14:modId xmlns:p14="http://schemas.microsoft.com/office/powerpoint/2010/main" val="1507291484"/>
              </p:ext>
            </p:extLst>
          </p:nvPr>
        </p:nvGraphicFramePr>
        <p:xfrm>
          <a:off x="961337" y="1499591"/>
          <a:ext cx="7221324" cy="3169680"/>
        </p:xfrm>
        <a:graphic>
          <a:graphicData uri="http://schemas.openxmlformats.org/drawingml/2006/table">
            <a:tbl>
              <a:tblPr>
                <a:noFill/>
                <a:tableStyleId>{102E0520-08AB-4B47-9831-26CB105A5FE7}</a:tableStyleId>
              </a:tblPr>
              <a:tblGrid>
                <a:gridCol w="120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54">
                  <a:extLst>
                    <a:ext uri="{9D8B030D-6E8A-4147-A177-3AD203B41FA5}">
                      <a16:colId xmlns:a16="http://schemas.microsoft.com/office/drawing/2014/main" val="2284639906"/>
                    </a:ext>
                  </a:extLst>
                </a:gridCol>
                <a:gridCol w="120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554">
                  <a:extLst>
                    <a:ext uri="{9D8B030D-6E8A-4147-A177-3AD203B41FA5}">
                      <a16:colId xmlns:a16="http://schemas.microsoft.com/office/drawing/2014/main" val="1631098703"/>
                    </a:ext>
                  </a:extLst>
                </a:gridCol>
                <a:gridCol w="1203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 dirty="0" err="1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Stockrecom</a:t>
                      </a:r>
                      <a:r>
                        <a:rPr lang="de-DE" sz="1400" b="1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.</a:t>
                      </a:r>
                      <a:endParaRPr sz="1400" b="1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Bankberatung vor Ort</a:t>
                      </a:r>
                      <a:endParaRPr sz="14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Trading Apps</a:t>
                      </a:r>
                      <a:endParaRPr sz="14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Empfehlungs-abonnements</a:t>
                      </a:r>
                      <a:endParaRPr sz="14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Direkte Konkurrenz</a:t>
                      </a:r>
                      <a:endParaRPr sz="14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eigenes Depot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mobiler Zugriff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Empfehlungen</a:t>
                      </a: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All-in-</a:t>
                      </a:r>
                      <a:r>
                        <a:rPr lang="de-DE" sz="1200" dirty="0" err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One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11234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geringe kosten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70905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gute UX</a:t>
                      </a: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83969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USP</a:t>
                      </a: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222071"/>
                  </a:ext>
                </a:extLst>
              </a:tr>
            </a:tbl>
          </a:graphicData>
        </a:graphic>
      </p:graphicFrame>
      <p:grpSp>
        <p:nvGrpSpPr>
          <p:cNvPr id="20" name="Google Shape;9429;p68">
            <a:extLst>
              <a:ext uri="{FF2B5EF4-FFF2-40B4-BE49-F238E27FC236}">
                <a16:creationId xmlns:a16="http://schemas.microsoft.com/office/drawing/2014/main" id="{BF3AD497-B6D0-4597-96B4-F66E40116695}"/>
              </a:ext>
            </a:extLst>
          </p:cNvPr>
          <p:cNvGrpSpPr>
            <a:grpSpLocks noChangeAspect="1"/>
          </p:cNvGrpSpPr>
          <p:nvPr/>
        </p:nvGrpSpPr>
        <p:grpSpPr>
          <a:xfrm>
            <a:off x="3854556" y="3995822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21" name="Google Shape;9430;p68">
              <a:extLst>
                <a:ext uri="{FF2B5EF4-FFF2-40B4-BE49-F238E27FC236}">
                  <a16:creationId xmlns:a16="http://schemas.microsoft.com/office/drawing/2014/main" id="{059A241D-2FA4-4BB8-9540-71D08E58643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31;p68">
              <a:extLst>
                <a:ext uri="{FF2B5EF4-FFF2-40B4-BE49-F238E27FC236}">
                  <a16:creationId xmlns:a16="http://schemas.microsoft.com/office/drawing/2014/main" id="{7E267B97-995E-493B-919B-FE5977710745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377;p68">
            <a:extLst>
              <a:ext uri="{FF2B5EF4-FFF2-40B4-BE49-F238E27FC236}">
                <a16:creationId xmlns:a16="http://schemas.microsoft.com/office/drawing/2014/main" id="{104DCC8C-9134-444A-AD6E-FB21CA60F0D1}"/>
              </a:ext>
            </a:extLst>
          </p:cNvPr>
          <p:cNvGrpSpPr>
            <a:grpSpLocks noChangeAspect="1"/>
          </p:cNvGrpSpPr>
          <p:nvPr/>
        </p:nvGrpSpPr>
        <p:grpSpPr>
          <a:xfrm>
            <a:off x="2570862" y="2164730"/>
            <a:ext cx="344676" cy="257040"/>
            <a:chOff x="5216456" y="3725484"/>
            <a:chExt cx="356196" cy="265631"/>
          </a:xfrm>
        </p:grpSpPr>
        <p:sp>
          <p:nvSpPr>
            <p:cNvPr id="26" name="Google Shape;9378;p68">
              <a:extLst>
                <a:ext uri="{FF2B5EF4-FFF2-40B4-BE49-F238E27FC236}">
                  <a16:creationId xmlns:a16="http://schemas.microsoft.com/office/drawing/2014/main" id="{F06DB249-F71F-4D19-B70F-B4E4518F892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79;p68">
              <a:extLst>
                <a:ext uri="{FF2B5EF4-FFF2-40B4-BE49-F238E27FC236}">
                  <a16:creationId xmlns:a16="http://schemas.microsoft.com/office/drawing/2014/main" id="{5484A8DE-A411-4386-A70C-33FADDB2F0E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377;p68">
            <a:extLst>
              <a:ext uri="{FF2B5EF4-FFF2-40B4-BE49-F238E27FC236}">
                <a16:creationId xmlns:a16="http://schemas.microsoft.com/office/drawing/2014/main" id="{333622E0-2AFE-4D21-B84F-B0BFD70FA525}"/>
              </a:ext>
            </a:extLst>
          </p:cNvPr>
          <p:cNvGrpSpPr>
            <a:grpSpLocks noChangeAspect="1"/>
          </p:cNvGrpSpPr>
          <p:nvPr/>
        </p:nvGrpSpPr>
        <p:grpSpPr>
          <a:xfrm>
            <a:off x="2570862" y="2535094"/>
            <a:ext cx="344676" cy="257040"/>
            <a:chOff x="5216456" y="3725484"/>
            <a:chExt cx="356196" cy="265631"/>
          </a:xfrm>
        </p:grpSpPr>
        <p:sp>
          <p:nvSpPr>
            <p:cNvPr id="29" name="Google Shape;9378;p68">
              <a:extLst>
                <a:ext uri="{FF2B5EF4-FFF2-40B4-BE49-F238E27FC236}">
                  <a16:creationId xmlns:a16="http://schemas.microsoft.com/office/drawing/2014/main" id="{C871BCA9-B3AE-4F53-A8C3-699A3F1F026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9;p68">
              <a:extLst>
                <a:ext uri="{FF2B5EF4-FFF2-40B4-BE49-F238E27FC236}">
                  <a16:creationId xmlns:a16="http://schemas.microsoft.com/office/drawing/2014/main" id="{D2252A3C-1C11-4487-A354-EEDB82A05DCF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377;p68">
            <a:extLst>
              <a:ext uri="{FF2B5EF4-FFF2-40B4-BE49-F238E27FC236}">
                <a16:creationId xmlns:a16="http://schemas.microsoft.com/office/drawing/2014/main" id="{8C3F8027-A8DE-4DFF-8814-9F0D677112E3}"/>
              </a:ext>
            </a:extLst>
          </p:cNvPr>
          <p:cNvGrpSpPr>
            <a:grpSpLocks noChangeAspect="1"/>
          </p:cNvGrpSpPr>
          <p:nvPr/>
        </p:nvGrpSpPr>
        <p:grpSpPr>
          <a:xfrm>
            <a:off x="2570862" y="2899589"/>
            <a:ext cx="344676" cy="257040"/>
            <a:chOff x="5216456" y="3725484"/>
            <a:chExt cx="356196" cy="265631"/>
          </a:xfrm>
        </p:grpSpPr>
        <p:sp>
          <p:nvSpPr>
            <p:cNvPr id="32" name="Google Shape;9378;p68">
              <a:extLst>
                <a:ext uri="{FF2B5EF4-FFF2-40B4-BE49-F238E27FC236}">
                  <a16:creationId xmlns:a16="http://schemas.microsoft.com/office/drawing/2014/main" id="{5F577C71-95E5-4D8D-AA19-05F4AF89368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79;p68">
              <a:extLst>
                <a:ext uri="{FF2B5EF4-FFF2-40B4-BE49-F238E27FC236}">
                  <a16:creationId xmlns:a16="http://schemas.microsoft.com/office/drawing/2014/main" id="{0012E7BE-27C4-4354-8AC5-02AF23B71B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377;p68">
            <a:extLst>
              <a:ext uri="{FF2B5EF4-FFF2-40B4-BE49-F238E27FC236}">
                <a16:creationId xmlns:a16="http://schemas.microsoft.com/office/drawing/2014/main" id="{8B06CB6B-C148-4ABB-8A6D-47D6F5B92321}"/>
              </a:ext>
            </a:extLst>
          </p:cNvPr>
          <p:cNvGrpSpPr>
            <a:grpSpLocks noChangeAspect="1"/>
          </p:cNvGrpSpPr>
          <p:nvPr/>
        </p:nvGrpSpPr>
        <p:grpSpPr>
          <a:xfrm>
            <a:off x="2564967" y="3265000"/>
            <a:ext cx="344676" cy="257040"/>
            <a:chOff x="5216456" y="3725484"/>
            <a:chExt cx="356196" cy="265631"/>
          </a:xfrm>
        </p:grpSpPr>
        <p:sp>
          <p:nvSpPr>
            <p:cNvPr id="35" name="Google Shape;9378;p68">
              <a:extLst>
                <a:ext uri="{FF2B5EF4-FFF2-40B4-BE49-F238E27FC236}">
                  <a16:creationId xmlns:a16="http://schemas.microsoft.com/office/drawing/2014/main" id="{422EB80B-121C-45D5-A5C8-A4B31BE0D3C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79;p68">
              <a:extLst>
                <a:ext uri="{FF2B5EF4-FFF2-40B4-BE49-F238E27FC236}">
                  <a16:creationId xmlns:a16="http://schemas.microsoft.com/office/drawing/2014/main" id="{2AF6605F-48EE-429E-BE1E-43BBC931C53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377;p68">
            <a:extLst>
              <a:ext uri="{FF2B5EF4-FFF2-40B4-BE49-F238E27FC236}">
                <a16:creationId xmlns:a16="http://schemas.microsoft.com/office/drawing/2014/main" id="{4AF3F0D4-A5B9-4024-870F-77A4EF4B920A}"/>
              </a:ext>
            </a:extLst>
          </p:cNvPr>
          <p:cNvGrpSpPr>
            <a:grpSpLocks noChangeAspect="1"/>
          </p:cNvGrpSpPr>
          <p:nvPr/>
        </p:nvGrpSpPr>
        <p:grpSpPr>
          <a:xfrm>
            <a:off x="2570862" y="3630411"/>
            <a:ext cx="344676" cy="257040"/>
            <a:chOff x="5216456" y="3725484"/>
            <a:chExt cx="356196" cy="265631"/>
          </a:xfrm>
        </p:grpSpPr>
        <p:sp>
          <p:nvSpPr>
            <p:cNvPr id="38" name="Google Shape;9378;p68">
              <a:extLst>
                <a:ext uri="{FF2B5EF4-FFF2-40B4-BE49-F238E27FC236}">
                  <a16:creationId xmlns:a16="http://schemas.microsoft.com/office/drawing/2014/main" id="{63CCDC8D-13FF-41E8-AA8F-A6C8654E8AC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79;p68">
              <a:extLst>
                <a:ext uri="{FF2B5EF4-FFF2-40B4-BE49-F238E27FC236}">
                  <a16:creationId xmlns:a16="http://schemas.microsoft.com/office/drawing/2014/main" id="{282E9FA5-D7BC-406C-89BD-DB1664438E8F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377;p68">
            <a:extLst>
              <a:ext uri="{FF2B5EF4-FFF2-40B4-BE49-F238E27FC236}">
                <a16:creationId xmlns:a16="http://schemas.microsoft.com/office/drawing/2014/main" id="{7D2D6DB9-CEF1-43F2-9AAF-1943B947F0AC}"/>
              </a:ext>
            </a:extLst>
          </p:cNvPr>
          <p:cNvGrpSpPr>
            <a:grpSpLocks noChangeAspect="1"/>
          </p:cNvGrpSpPr>
          <p:nvPr/>
        </p:nvGrpSpPr>
        <p:grpSpPr>
          <a:xfrm>
            <a:off x="2570862" y="3995822"/>
            <a:ext cx="344676" cy="257040"/>
            <a:chOff x="5216456" y="3725484"/>
            <a:chExt cx="356196" cy="265631"/>
          </a:xfrm>
        </p:grpSpPr>
        <p:sp>
          <p:nvSpPr>
            <p:cNvPr id="41" name="Google Shape;9378;p68">
              <a:extLst>
                <a:ext uri="{FF2B5EF4-FFF2-40B4-BE49-F238E27FC236}">
                  <a16:creationId xmlns:a16="http://schemas.microsoft.com/office/drawing/2014/main" id="{773E27B1-AC14-4925-B1FA-693B6989D64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79;p68">
              <a:extLst>
                <a:ext uri="{FF2B5EF4-FFF2-40B4-BE49-F238E27FC236}">
                  <a16:creationId xmlns:a16="http://schemas.microsoft.com/office/drawing/2014/main" id="{EBDF63B1-68DE-4310-B431-A310CFE01C6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429;p68">
            <a:extLst>
              <a:ext uri="{FF2B5EF4-FFF2-40B4-BE49-F238E27FC236}">
                <a16:creationId xmlns:a16="http://schemas.microsoft.com/office/drawing/2014/main" id="{488F6342-C8A1-43AC-A689-5B3CC16CEACA}"/>
              </a:ext>
            </a:extLst>
          </p:cNvPr>
          <p:cNvGrpSpPr>
            <a:grpSpLocks noChangeAspect="1"/>
          </p:cNvGrpSpPr>
          <p:nvPr/>
        </p:nvGrpSpPr>
        <p:grpSpPr>
          <a:xfrm>
            <a:off x="3854556" y="3265000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44" name="Google Shape;9430;p68">
              <a:extLst>
                <a:ext uri="{FF2B5EF4-FFF2-40B4-BE49-F238E27FC236}">
                  <a16:creationId xmlns:a16="http://schemas.microsoft.com/office/drawing/2014/main" id="{565121B6-B410-46D3-BBFC-B9B515E9C36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31;p68">
              <a:extLst>
                <a:ext uri="{FF2B5EF4-FFF2-40B4-BE49-F238E27FC236}">
                  <a16:creationId xmlns:a16="http://schemas.microsoft.com/office/drawing/2014/main" id="{EF9C3EB6-2D35-4004-BF62-AF97DB23C3BF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9429;p68">
            <a:extLst>
              <a:ext uri="{FF2B5EF4-FFF2-40B4-BE49-F238E27FC236}">
                <a16:creationId xmlns:a16="http://schemas.microsoft.com/office/drawing/2014/main" id="{9F46C1D0-AE17-4390-8ACB-F52ED02871E7}"/>
              </a:ext>
            </a:extLst>
          </p:cNvPr>
          <p:cNvGrpSpPr>
            <a:grpSpLocks noChangeAspect="1"/>
          </p:cNvGrpSpPr>
          <p:nvPr/>
        </p:nvGrpSpPr>
        <p:grpSpPr>
          <a:xfrm>
            <a:off x="3854556" y="2535094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47" name="Google Shape;9430;p68">
              <a:extLst>
                <a:ext uri="{FF2B5EF4-FFF2-40B4-BE49-F238E27FC236}">
                  <a16:creationId xmlns:a16="http://schemas.microsoft.com/office/drawing/2014/main" id="{A8365C1F-48AE-49AA-9A6F-B09B07E9FB46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31;p68">
              <a:extLst>
                <a:ext uri="{FF2B5EF4-FFF2-40B4-BE49-F238E27FC236}">
                  <a16:creationId xmlns:a16="http://schemas.microsoft.com/office/drawing/2014/main" id="{6640C345-77AB-46B7-BBFA-5B20E7C91617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9377;p68">
            <a:extLst>
              <a:ext uri="{FF2B5EF4-FFF2-40B4-BE49-F238E27FC236}">
                <a16:creationId xmlns:a16="http://schemas.microsoft.com/office/drawing/2014/main" id="{00EB8BB2-9EC1-4E78-B443-8CA105C8FD4D}"/>
              </a:ext>
            </a:extLst>
          </p:cNvPr>
          <p:cNvGrpSpPr>
            <a:grpSpLocks noChangeAspect="1"/>
          </p:cNvGrpSpPr>
          <p:nvPr/>
        </p:nvGrpSpPr>
        <p:grpSpPr>
          <a:xfrm>
            <a:off x="3807780" y="2164561"/>
            <a:ext cx="344676" cy="257040"/>
            <a:chOff x="5216456" y="3725484"/>
            <a:chExt cx="356196" cy="265631"/>
          </a:xfrm>
        </p:grpSpPr>
        <p:sp>
          <p:nvSpPr>
            <p:cNvPr id="50" name="Google Shape;9378;p68">
              <a:extLst>
                <a:ext uri="{FF2B5EF4-FFF2-40B4-BE49-F238E27FC236}">
                  <a16:creationId xmlns:a16="http://schemas.microsoft.com/office/drawing/2014/main" id="{9CC95900-0A57-44F7-AEB3-058D1DB2709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79;p68">
              <a:extLst>
                <a:ext uri="{FF2B5EF4-FFF2-40B4-BE49-F238E27FC236}">
                  <a16:creationId xmlns:a16="http://schemas.microsoft.com/office/drawing/2014/main" id="{7694C207-304C-4AC7-A2EF-6BB6472532C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377;p68">
            <a:extLst>
              <a:ext uri="{FF2B5EF4-FFF2-40B4-BE49-F238E27FC236}">
                <a16:creationId xmlns:a16="http://schemas.microsoft.com/office/drawing/2014/main" id="{2C7C41E9-A7E1-4032-B6D5-2158DB50AC17}"/>
              </a:ext>
            </a:extLst>
          </p:cNvPr>
          <p:cNvGrpSpPr>
            <a:grpSpLocks noChangeAspect="1"/>
          </p:cNvGrpSpPr>
          <p:nvPr/>
        </p:nvGrpSpPr>
        <p:grpSpPr>
          <a:xfrm>
            <a:off x="3836483" y="2894203"/>
            <a:ext cx="344676" cy="257040"/>
            <a:chOff x="5216456" y="3725484"/>
            <a:chExt cx="356196" cy="265631"/>
          </a:xfrm>
        </p:grpSpPr>
        <p:sp>
          <p:nvSpPr>
            <p:cNvPr id="53" name="Google Shape;9378;p68">
              <a:extLst>
                <a:ext uri="{FF2B5EF4-FFF2-40B4-BE49-F238E27FC236}">
                  <a16:creationId xmlns:a16="http://schemas.microsoft.com/office/drawing/2014/main" id="{20B18017-4E43-49DE-A487-A22650BBE6D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79;p68">
              <a:extLst>
                <a:ext uri="{FF2B5EF4-FFF2-40B4-BE49-F238E27FC236}">
                  <a16:creationId xmlns:a16="http://schemas.microsoft.com/office/drawing/2014/main" id="{0D1373E9-DA7B-4995-A773-600363D9533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9377;p68">
            <a:extLst>
              <a:ext uri="{FF2B5EF4-FFF2-40B4-BE49-F238E27FC236}">
                <a16:creationId xmlns:a16="http://schemas.microsoft.com/office/drawing/2014/main" id="{768B520B-2C5A-4A2E-B500-C27DE29A72CB}"/>
              </a:ext>
            </a:extLst>
          </p:cNvPr>
          <p:cNvGrpSpPr>
            <a:grpSpLocks noChangeAspect="1"/>
          </p:cNvGrpSpPr>
          <p:nvPr/>
        </p:nvGrpSpPr>
        <p:grpSpPr>
          <a:xfrm>
            <a:off x="3807780" y="3630411"/>
            <a:ext cx="344676" cy="257040"/>
            <a:chOff x="5216456" y="3725484"/>
            <a:chExt cx="356196" cy="265631"/>
          </a:xfrm>
        </p:grpSpPr>
        <p:sp>
          <p:nvSpPr>
            <p:cNvPr id="56" name="Google Shape;9378;p68">
              <a:extLst>
                <a:ext uri="{FF2B5EF4-FFF2-40B4-BE49-F238E27FC236}">
                  <a16:creationId xmlns:a16="http://schemas.microsoft.com/office/drawing/2014/main" id="{F0364D21-7F0E-4AF1-92F1-93A8F886FB3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9;p68">
              <a:extLst>
                <a:ext uri="{FF2B5EF4-FFF2-40B4-BE49-F238E27FC236}">
                  <a16:creationId xmlns:a16="http://schemas.microsoft.com/office/drawing/2014/main" id="{12016FEE-06DF-4168-AB7B-D18E0203926F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9377;p68">
            <a:extLst>
              <a:ext uri="{FF2B5EF4-FFF2-40B4-BE49-F238E27FC236}">
                <a16:creationId xmlns:a16="http://schemas.microsoft.com/office/drawing/2014/main" id="{32F2CACD-9542-4ED8-B22E-3B818A395769}"/>
              </a:ext>
            </a:extLst>
          </p:cNvPr>
          <p:cNvGrpSpPr>
            <a:grpSpLocks noChangeAspect="1"/>
          </p:cNvGrpSpPr>
          <p:nvPr/>
        </p:nvGrpSpPr>
        <p:grpSpPr>
          <a:xfrm>
            <a:off x="5039421" y="3995822"/>
            <a:ext cx="344676" cy="257040"/>
            <a:chOff x="5216456" y="3725484"/>
            <a:chExt cx="356196" cy="265631"/>
          </a:xfrm>
        </p:grpSpPr>
        <p:sp>
          <p:nvSpPr>
            <p:cNvPr id="59" name="Google Shape;9378;p68">
              <a:extLst>
                <a:ext uri="{FF2B5EF4-FFF2-40B4-BE49-F238E27FC236}">
                  <a16:creationId xmlns:a16="http://schemas.microsoft.com/office/drawing/2014/main" id="{72FBC3B3-D453-4DA1-818D-7343C4C3820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79;p68">
              <a:extLst>
                <a:ext uri="{FF2B5EF4-FFF2-40B4-BE49-F238E27FC236}">
                  <a16:creationId xmlns:a16="http://schemas.microsoft.com/office/drawing/2014/main" id="{7B9F831E-521D-4680-9EEA-474EF027E559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9377;p68">
            <a:extLst>
              <a:ext uri="{FF2B5EF4-FFF2-40B4-BE49-F238E27FC236}">
                <a16:creationId xmlns:a16="http://schemas.microsoft.com/office/drawing/2014/main" id="{54477AD8-BB2E-4944-965B-322666ED1991}"/>
              </a:ext>
            </a:extLst>
          </p:cNvPr>
          <p:cNvGrpSpPr>
            <a:grpSpLocks noChangeAspect="1"/>
          </p:cNvGrpSpPr>
          <p:nvPr/>
        </p:nvGrpSpPr>
        <p:grpSpPr>
          <a:xfrm>
            <a:off x="5034300" y="2164561"/>
            <a:ext cx="344676" cy="257040"/>
            <a:chOff x="5216456" y="3725484"/>
            <a:chExt cx="356196" cy="265631"/>
          </a:xfrm>
        </p:grpSpPr>
        <p:sp>
          <p:nvSpPr>
            <p:cNvPr id="62" name="Google Shape;9378;p68">
              <a:extLst>
                <a:ext uri="{FF2B5EF4-FFF2-40B4-BE49-F238E27FC236}">
                  <a16:creationId xmlns:a16="http://schemas.microsoft.com/office/drawing/2014/main" id="{DDF2D4AC-7857-48A4-9088-01FFC45413E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379;p68">
              <a:extLst>
                <a:ext uri="{FF2B5EF4-FFF2-40B4-BE49-F238E27FC236}">
                  <a16:creationId xmlns:a16="http://schemas.microsoft.com/office/drawing/2014/main" id="{5260C33E-6F86-48D1-BBDC-01FDBF01D7A7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9377;p68">
            <a:extLst>
              <a:ext uri="{FF2B5EF4-FFF2-40B4-BE49-F238E27FC236}">
                <a16:creationId xmlns:a16="http://schemas.microsoft.com/office/drawing/2014/main" id="{DC7E48CC-E9FA-4EE4-B0F2-663EBED9F0AA}"/>
              </a:ext>
            </a:extLst>
          </p:cNvPr>
          <p:cNvGrpSpPr>
            <a:grpSpLocks noChangeAspect="1"/>
          </p:cNvGrpSpPr>
          <p:nvPr/>
        </p:nvGrpSpPr>
        <p:grpSpPr>
          <a:xfrm>
            <a:off x="5031695" y="2521357"/>
            <a:ext cx="344676" cy="257040"/>
            <a:chOff x="5216456" y="3725484"/>
            <a:chExt cx="356196" cy="265631"/>
          </a:xfrm>
        </p:grpSpPr>
        <p:sp>
          <p:nvSpPr>
            <p:cNvPr id="65" name="Google Shape;9378;p68">
              <a:extLst>
                <a:ext uri="{FF2B5EF4-FFF2-40B4-BE49-F238E27FC236}">
                  <a16:creationId xmlns:a16="http://schemas.microsoft.com/office/drawing/2014/main" id="{877B555F-5AB3-442F-8A9B-C00DB2022BA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379;p68">
              <a:extLst>
                <a:ext uri="{FF2B5EF4-FFF2-40B4-BE49-F238E27FC236}">
                  <a16:creationId xmlns:a16="http://schemas.microsoft.com/office/drawing/2014/main" id="{2F354253-8833-4C6D-8174-19CAC898A8B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9377;p68">
            <a:extLst>
              <a:ext uri="{FF2B5EF4-FFF2-40B4-BE49-F238E27FC236}">
                <a16:creationId xmlns:a16="http://schemas.microsoft.com/office/drawing/2014/main" id="{C6DD1626-4124-4E17-8AC4-2DA3196D26A8}"/>
              </a:ext>
            </a:extLst>
          </p:cNvPr>
          <p:cNvGrpSpPr>
            <a:grpSpLocks noChangeAspect="1"/>
          </p:cNvGrpSpPr>
          <p:nvPr/>
        </p:nvGrpSpPr>
        <p:grpSpPr>
          <a:xfrm>
            <a:off x="5031695" y="3265000"/>
            <a:ext cx="344676" cy="257040"/>
            <a:chOff x="5216456" y="3725484"/>
            <a:chExt cx="356196" cy="265631"/>
          </a:xfrm>
        </p:grpSpPr>
        <p:sp>
          <p:nvSpPr>
            <p:cNvPr id="68" name="Google Shape;9378;p68">
              <a:extLst>
                <a:ext uri="{FF2B5EF4-FFF2-40B4-BE49-F238E27FC236}">
                  <a16:creationId xmlns:a16="http://schemas.microsoft.com/office/drawing/2014/main" id="{DCB22C09-9FD4-4981-8B39-4EBA2535BD1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79;p68">
              <a:extLst>
                <a:ext uri="{FF2B5EF4-FFF2-40B4-BE49-F238E27FC236}">
                  <a16:creationId xmlns:a16="http://schemas.microsoft.com/office/drawing/2014/main" id="{7D4D1D58-6CE8-4800-BA45-A681BECDD9C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377;p68">
            <a:extLst>
              <a:ext uri="{FF2B5EF4-FFF2-40B4-BE49-F238E27FC236}">
                <a16:creationId xmlns:a16="http://schemas.microsoft.com/office/drawing/2014/main" id="{200B7F42-C3F1-4CA1-92B6-EB2D60AE3D62}"/>
              </a:ext>
            </a:extLst>
          </p:cNvPr>
          <p:cNvGrpSpPr>
            <a:grpSpLocks noChangeAspect="1"/>
          </p:cNvGrpSpPr>
          <p:nvPr/>
        </p:nvGrpSpPr>
        <p:grpSpPr>
          <a:xfrm>
            <a:off x="5035806" y="3629144"/>
            <a:ext cx="344676" cy="257040"/>
            <a:chOff x="5216456" y="3725484"/>
            <a:chExt cx="356196" cy="265631"/>
          </a:xfrm>
        </p:grpSpPr>
        <p:sp>
          <p:nvSpPr>
            <p:cNvPr id="71" name="Google Shape;9378;p68">
              <a:extLst>
                <a:ext uri="{FF2B5EF4-FFF2-40B4-BE49-F238E27FC236}">
                  <a16:creationId xmlns:a16="http://schemas.microsoft.com/office/drawing/2014/main" id="{68FB33BE-FDDD-4A64-97FF-69A7A1C0382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79;p68">
              <a:extLst>
                <a:ext uri="{FF2B5EF4-FFF2-40B4-BE49-F238E27FC236}">
                  <a16:creationId xmlns:a16="http://schemas.microsoft.com/office/drawing/2014/main" id="{42EFFF6A-A9E8-4A89-8A59-5F5F81F4A96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9429;p68">
            <a:extLst>
              <a:ext uri="{FF2B5EF4-FFF2-40B4-BE49-F238E27FC236}">
                <a16:creationId xmlns:a16="http://schemas.microsoft.com/office/drawing/2014/main" id="{8E393996-44AD-46AA-9F91-AC390E21A648}"/>
              </a:ext>
            </a:extLst>
          </p:cNvPr>
          <p:cNvGrpSpPr>
            <a:grpSpLocks noChangeAspect="1"/>
          </p:cNvGrpSpPr>
          <p:nvPr/>
        </p:nvGrpSpPr>
        <p:grpSpPr>
          <a:xfrm>
            <a:off x="5086197" y="2901022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74" name="Google Shape;9430;p68">
              <a:extLst>
                <a:ext uri="{FF2B5EF4-FFF2-40B4-BE49-F238E27FC236}">
                  <a16:creationId xmlns:a16="http://schemas.microsoft.com/office/drawing/2014/main" id="{19A20FE7-3D57-4781-89E5-4E65FFFFEC5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431;p68">
              <a:extLst>
                <a:ext uri="{FF2B5EF4-FFF2-40B4-BE49-F238E27FC236}">
                  <a16:creationId xmlns:a16="http://schemas.microsoft.com/office/drawing/2014/main" id="{D879262F-1D0B-4D3B-A72D-DAC3AC5F3A07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9377;p68">
            <a:extLst>
              <a:ext uri="{FF2B5EF4-FFF2-40B4-BE49-F238E27FC236}">
                <a16:creationId xmlns:a16="http://schemas.microsoft.com/office/drawing/2014/main" id="{C3043DA3-FBBD-4B25-BC37-4D58E9BC725F}"/>
              </a:ext>
            </a:extLst>
          </p:cNvPr>
          <p:cNvGrpSpPr>
            <a:grpSpLocks noChangeAspect="1"/>
          </p:cNvGrpSpPr>
          <p:nvPr/>
        </p:nvGrpSpPr>
        <p:grpSpPr>
          <a:xfrm>
            <a:off x="6154619" y="2894203"/>
            <a:ext cx="344676" cy="257040"/>
            <a:chOff x="5216456" y="3725484"/>
            <a:chExt cx="356196" cy="265631"/>
          </a:xfrm>
        </p:grpSpPr>
        <p:sp>
          <p:nvSpPr>
            <p:cNvPr id="77" name="Google Shape;9378;p68">
              <a:extLst>
                <a:ext uri="{FF2B5EF4-FFF2-40B4-BE49-F238E27FC236}">
                  <a16:creationId xmlns:a16="http://schemas.microsoft.com/office/drawing/2014/main" id="{478E8697-0C6D-4523-9F10-B0DC32DFAF5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379;p68">
              <a:extLst>
                <a:ext uri="{FF2B5EF4-FFF2-40B4-BE49-F238E27FC236}">
                  <a16:creationId xmlns:a16="http://schemas.microsoft.com/office/drawing/2014/main" id="{D48252E5-CE0C-44D8-952E-49B51A74ADD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9429;p68">
            <a:extLst>
              <a:ext uri="{FF2B5EF4-FFF2-40B4-BE49-F238E27FC236}">
                <a16:creationId xmlns:a16="http://schemas.microsoft.com/office/drawing/2014/main" id="{D0CBDF37-B12A-4DDF-85AC-8233CE1AC554}"/>
              </a:ext>
            </a:extLst>
          </p:cNvPr>
          <p:cNvGrpSpPr>
            <a:grpSpLocks noChangeAspect="1"/>
          </p:cNvGrpSpPr>
          <p:nvPr/>
        </p:nvGrpSpPr>
        <p:grpSpPr>
          <a:xfrm>
            <a:off x="6214629" y="3269871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80" name="Google Shape;9430;p68">
              <a:extLst>
                <a:ext uri="{FF2B5EF4-FFF2-40B4-BE49-F238E27FC236}">
                  <a16:creationId xmlns:a16="http://schemas.microsoft.com/office/drawing/2014/main" id="{F3D28634-C27D-49D0-9381-924A3B134DCA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31;p68">
              <a:extLst>
                <a:ext uri="{FF2B5EF4-FFF2-40B4-BE49-F238E27FC236}">
                  <a16:creationId xmlns:a16="http://schemas.microsoft.com/office/drawing/2014/main" id="{64495603-B64D-4158-94CC-22A9329D5458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9377;p68">
            <a:extLst>
              <a:ext uri="{FF2B5EF4-FFF2-40B4-BE49-F238E27FC236}">
                <a16:creationId xmlns:a16="http://schemas.microsoft.com/office/drawing/2014/main" id="{20BB00C4-C9C1-4FAE-B03A-1F693F419CC1}"/>
              </a:ext>
            </a:extLst>
          </p:cNvPr>
          <p:cNvGrpSpPr>
            <a:grpSpLocks noChangeAspect="1"/>
          </p:cNvGrpSpPr>
          <p:nvPr/>
        </p:nvGrpSpPr>
        <p:grpSpPr>
          <a:xfrm>
            <a:off x="7411381" y="2164561"/>
            <a:ext cx="344676" cy="257040"/>
            <a:chOff x="5216456" y="3725484"/>
            <a:chExt cx="356196" cy="265631"/>
          </a:xfrm>
        </p:grpSpPr>
        <p:sp>
          <p:nvSpPr>
            <p:cNvPr id="102" name="Google Shape;9378;p68">
              <a:extLst>
                <a:ext uri="{FF2B5EF4-FFF2-40B4-BE49-F238E27FC236}">
                  <a16:creationId xmlns:a16="http://schemas.microsoft.com/office/drawing/2014/main" id="{AA801721-A0E0-4BD3-9791-702168A7371E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379;p68">
              <a:extLst>
                <a:ext uri="{FF2B5EF4-FFF2-40B4-BE49-F238E27FC236}">
                  <a16:creationId xmlns:a16="http://schemas.microsoft.com/office/drawing/2014/main" id="{2CE04FFD-8796-4386-89D1-8B226ECB190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9377;p68">
            <a:extLst>
              <a:ext uri="{FF2B5EF4-FFF2-40B4-BE49-F238E27FC236}">
                <a16:creationId xmlns:a16="http://schemas.microsoft.com/office/drawing/2014/main" id="{6874A262-E595-4D1E-B98D-8621AFD82AAC}"/>
              </a:ext>
            </a:extLst>
          </p:cNvPr>
          <p:cNvGrpSpPr>
            <a:grpSpLocks noChangeAspect="1"/>
          </p:cNvGrpSpPr>
          <p:nvPr/>
        </p:nvGrpSpPr>
        <p:grpSpPr>
          <a:xfrm>
            <a:off x="7411381" y="2534925"/>
            <a:ext cx="344676" cy="257040"/>
            <a:chOff x="5216456" y="3725484"/>
            <a:chExt cx="356196" cy="265631"/>
          </a:xfrm>
        </p:grpSpPr>
        <p:sp>
          <p:nvSpPr>
            <p:cNvPr id="105" name="Google Shape;9378;p68">
              <a:extLst>
                <a:ext uri="{FF2B5EF4-FFF2-40B4-BE49-F238E27FC236}">
                  <a16:creationId xmlns:a16="http://schemas.microsoft.com/office/drawing/2014/main" id="{A9C05460-FE9F-4501-94AF-41699EC5DB65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379;p68">
              <a:extLst>
                <a:ext uri="{FF2B5EF4-FFF2-40B4-BE49-F238E27FC236}">
                  <a16:creationId xmlns:a16="http://schemas.microsoft.com/office/drawing/2014/main" id="{BB2D575C-4FE4-4C1F-B728-683123C068F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9377;p68">
            <a:extLst>
              <a:ext uri="{FF2B5EF4-FFF2-40B4-BE49-F238E27FC236}">
                <a16:creationId xmlns:a16="http://schemas.microsoft.com/office/drawing/2014/main" id="{DB1008CE-31FD-4749-B78F-8CF861302C3B}"/>
              </a:ext>
            </a:extLst>
          </p:cNvPr>
          <p:cNvGrpSpPr>
            <a:grpSpLocks noChangeAspect="1"/>
          </p:cNvGrpSpPr>
          <p:nvPr/>
        </p:nvGrpSpPr>
        <p:grpSpPr>
          <a:xfrm>
            <a:off x="7411381" y="2899420"/>
            <a:ext cx="344676" cy="257040"/>
            <a:chOff x="5216456" y="3725484"/>
            <a:chExt cx="356196" cy="265631"/>
          </a:xfrm>
        </p:grpSpPr>
        <p:sp>
          <p:nvSpPr>
            <p:cNvPr id="108" name="Google Shape;9378;p68">
              <a:extLst>
                <a:ext uri="{FF2B5EF4-FFF2-40B4-BE49-F238E27FC236}">
                  <a16:creationId xmlns:a16="http://schemas.microsoft.com/office/drawing/2014/main" id="{4A257FD1-D155-468D-857F-E829673A11D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379;p68">
              <a:extLst>
                <a:ext uri="{FF2B5EF4-FFF2-40B4-BE49-F238E27FC236}">
                  <a16:creationId xmlns:a16="http://schemas.microsoft.com/office/drawing/2014/main" id="{FC0ECDE7-0D58-4196-9911-EAEEE8EBE7A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9377;p68">
            <a:extLst>
              <a:ext uri="{FF2B5EF4-FFF2-40B4-BE49-F238E27FC236}">
                <a16:creationId xmlns:a16="http://schemas.microsoft.com/office/drawing/2014/main" id="{045475C1-8BD5-4F79-88DB-92CB1A351349}"/>
              </a:ext>
            </a:extLst>
          </p:cNvPr>
          <p:cNvGrpSpPr>
            <a:grpSpLocks noChangeAspect="1"/>
          </p:cNvGrpSpPr>
          <p:nvPr/>
        </p:nvGrpSpPr>
        <p:grpSpPr>
          <a:xfrm>
            <a:off x="7405486" y="3264831"/>
            <a:ext cx="344676" cy="257040"/>
            <a:chOff x="5216456" y="3725484"/>
            <a:chExt cx="356196" cy="265631"/>
          </a:xfrm>
        </p:grpSpPr>
        <p:sp>
          <p:nvSpPr>
            <p:cNvPr id="111" name="Google Shape;9378;p68">
              <a:extLst>
                <a:ext uri="{FF2B5EF4-FFF2-40B4-BE49-F238E27FC236}">
                  <a16:creationId xmlns:a16="http://schemas.microsoft.com/office/drawing/2014/main" id="{628A19FB-B7F2-41A6-BE4D-577BFBFCCEE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379;p68">
              <a:extLst>
                <a:ext uri="{FF2B5EF4-FFF2-40B4-BE49-F238E27FC236}">
                  <a16:creationId xmlns:a16="http://schemas.microsoft.com/office/drawing/2014/main" id="{8347F71F-0DD4-4466-9F35-4789A4BCE8B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9377;p68">
            <a:extLst>
              <a:ext uri="{FF2B5EF4-FFF2-40B4-BE49-F238E27FC236}">
                <a16:creationId xmlns:a16="http://schemas.microsoft.com/office/drawing/2014/main" id="{9D22C987-D4EF-467C-BD65-8B38595C0AA8}"/>
              </a:ext>
            </a:extLst>
          </p:cNvPr>
          <p:cNvGrpSpPr>
            <a:grpSpLocks noChangeAspect="1"/>
          </p:cNvGrpSpPr>
          <p:nvPr/>
        </p:nvGrpSpPr>
        <p:grpSpPr>
          <a:xfrm>
            <a:off x="7411381" y="3630242"/>
            <a:ext cx="344676" cy="257040"/>
            <a:chOff x="5216456" y="3725484"/>
            <a:chExt cx="356196" cy="265631"/>
          </a:xfrm>
        </p:grpSpPr>
        <p:sp>
          <p:nvSpPr>
            <p:cNvPr id="114" name="Google Shape;9378;p68">
              <a:extLst>
                <a:ext uri="{FF2B5EF4-FFF2-40B4-BE49-F238E27FC236}">
                  <a16:creationId xmlns:a16="http://schemas.microsoft.com/office/drawing/2014/main" id="{DE6510BB-26EB-49A5-8105-9919EB4F741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379;p68">
              <a:extLst>
                <a:ext uri="{FF2B5EF4-FFF2-40B4-BE49-F238E27FC236}">
                  <a16:creationId xmlns:a16="http://schemas.microsoft.com/office/drawing/2014/main" id="{45C6AEDD-9B39-4AB9-8F7E-DB10C610277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9377;p68">
            <a:extLst>
              <a:ext uri="{FF2B5EF4-FFF2-40B4-BE49-F238E27FC236}">
                <a16:creationId xmlns:a16="http://schemas.microsoft.com/office/drawing/2014/main" id="{E08F1CC8-2C51-4DDD-BB33-02C8018EEDE9}"/>
              </a:ext>
            </a:extLst>
          </p:cNvPr>
          <p:cNvGrpSpPr>
            <a:grpSpLocks noChangeAspect="1"/>
          </p:cNvGrpSpPr>
          <p:nvPr/>
        </p:nvGrpSpPr>
        <p:grpSpPr>
          <a:xfrm>
            <a:off x="7411381" y="3995653"/>
            <a:ext cx="344676" cy="257040"/>
            <a:chOff x="5216456" y="3725484"/>
            <a:chExt cx="356196" cy="265631"/>
          </a:xfrm>
        </p:grpSpPr>
        <p:sp>
          <p:nvSpPr>
            <p:cNvPr id="117" name="Google Shape;9378;p68">
              <a:extLst>
                <a:ext uri="{FF2B5EF4-FFF2-40B4-BE49-F238E27FC236}">
                  <a16:creationId xmlns:a16="http://schemas.microsoft.com/office/drawing/2014/main" id="{C3D3022E-FBD1-4B1E-8AB2-71F633ACFEBB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379;p68">
              <a:extLst>
                <a:ext uri="{FF2B5EF4-FFF2-40B4-BE49-F238E27FC236}">
                  <a16:creationId xmlns:a16="http://schemas.microsoft.com/office/drawing/2014/main" id="{A1D2CBE8-5B92-4567-91CF-D3C4B5A8ECC9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611;p46">
            <a:extLst>
              <a:ext uri="{FF2B5EF4-FFF2-40B4-BE49-F238E27FC236}">
                <a16:creationId xmlns:a16="http://schemas.microsoft.com/office/drawing/2014/main" id="{BAD1DC9A-26B6-420F-AB3E-7F629488517C}"/>
              </a:ext>
            </a:extLst>
          </p:cNvPr>
          <p:cNvSpPr/>
          <p:nvPr/>
        </p:nvSpPr>
        <p:spPr>
          <a:xfrm rot="5400000">
            <a:off x="1456312" y="3020437"/>
            <a:ext cx="2573773" cy="723898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 w="19050">
            <a:solidFill>
              <a:srgbClr val="AF713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7132"/>
              </a:solidFill>
            </a:endParaRPr>
          </a:p>
        </p:txBody>
      </p:sp>
      <p:grpSp>
        <p:nvGrpSpPr>
          <p:cNvPr id="120" name="Google Shape;9377;p68">
            <a:extLst>
              <a:ext uri="{FF2B5EF4-FFF2-40B4-BE49-F238E27FC236}">
                <a16:creationId xmlns:a16="http://schemas.microsoft.com/office/drawing/2014/main" id="{02855E0A-0035-4B99-8576-56132E93B32F}"/>
              </a:ext>
            </a:extLst>
          </p:cNvPr>
          <p:cNvGrpSpPr>
            <a:grpSpLocks noChangeAspect="1"/>
          </p:cNvGrpSpPr>
          <p:nvPr/>
        </p:nvGrpSpPr>
        <p:grpSpPr>
          <a:xfrm>
            <a:off x="2564966" y="4355364"/>
            <a:ext cx="344676" cy="257040"/>
            <a:chOff x="5216456" y="3725484"/>
            <a:chExt cx="356196" cy="265631"/>
          </a:xfrm>
        </p:grpSpPr>
        <p:sp>
          <p:nvSpPr>
            <p:cNvPr id="121" name="Google Shape;9378;p68">
              <a:extLst>
                <a:ext uri="{FF2B5EF4-FFF2-40B4-BE49-F238E27FC236}">
                  <a16:creationId xmlns:a16="http://schemas.microsoft.com/office/drawing/2014/main" id="{9769CC84-4294-4A90-B358-66FD9D7B1B7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379;p68">
              <a:extLst>
                <a:ext uri="{FF2B5EF4-FFF2-40B4-BE49-F238E27FC236}">
                  <a16:creationId xmlns:a16="http://schemas.microsoft.com/office/drawing/2014/main" id="{E8C8A161-F61B-424A-BC1D-CE5C06ECBB3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9429;p68">
            <a:extLst>
              <a:ext uri="{FF2B5EF4-FFF2-40B4-BE49-F238E27FC236}">
                <a16:creationId xmlns:a16="http://schemas.microsoft.com/office/drawing/2014/main" id="{F7EAB45E-6515-455B-9C1F-068CE9912B24}"/>
              </a:ext>
            </a:extLst>
          </p:cNvPr>
          <p:cNvGrpSpPr>
            <a:grpSpLocks noChangeAspect="1"/>
          </p:cNvGrpSpPr>
          <p:nvPr/>
        </p:nvGrpSpPr>
        <p:grpSpPr>
          <a:xfrm>
            <a:off x="6222959" y="3993626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127" name="Google Shape;9430;p68">
              <a:extLst>
                <a:ext uri="{FF2B5EF4-FFF2-40B4-BE49-F238E27FC236}">
                  <a16:creationId xmlns:a16="http://schemas.microsoft.com/office/drawing/2014/main" id="{951610B7-2A2B-44A7-A0C3-76CDF5F4C6D7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431;p68">
              <a:extLst>
                <a:ext uri="{FF2B5EF4-FFF2-40B4-BE49-F238E27FC236}">
                  <a16:creationId xmlns:a16="http://schemas.microsoft.com/office/drawing/2014/main" id="{1054448A-9EC9-403B-B644-98C35BE08D6D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9429;p68">
            <a:extLst>
              <a:ext uri="{FF2B5EF4-FFF2-40B4-BE49-F238E27FC236}">
                <a16:creationId xmlns:a16="http://schemas.microsoft.com/office/drawing/2014/main" id="{F6793267-91B0-43EE-B285-613228BE11D8}"/>
              </a:ext>
            </a:extLst>
          </p:cNvPr>
          <p:cNvGrpSpPr>
            <a:grpSpLocks noChangeAspect="1"/>
          </p:cNvGrpSpPr>
          <p:nvPr/>
        </p:nvGrpSpPr>
        <p:grpSpPr>
          <a:xfrm>
            <a:off x="6222959" y="2168963"/>
            <a:ext cx="251124" cy="252000"/>
            <a:chOff x="5779400" y="3699186"/>
            <a:chExt cx="317653" cy="318762"/>
          </a:xfrm>
          <a:solidFill>
            <a:srgbClr val="C00000"/>
          </a:solidFill>
        </p:grpSpPr>
        <p:sp>
          <p:nvSpPr>
            <p:cNvPr id="130" name="Google Shape;9430;p68">
              <a:extLst>
                <a:ext uri="{FF2B5EF4-FFF2-40B4-BE49-F238E27FC236}">
                  <a16:creationId xmlns:a16="http://schemas.microsoft.com/office/drawing/2014/main" id="{6A817676-C824-4429-8F2B-28B506F2FB33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431;p68">
              <a:extLst>
                <a:ext uri="{FF2B5EF4-FFF2-40B4-BE49-F238E27FC236}">
                  <a16:creationId xmlns:a16="http://schemas.microsoft.com/office/drawing/2014/main" id="{D9DD09E2-283D-461F-A86A-4AAB5D8CA5CD}"/>
                </a:ext>
              </a:extLst>
            </p:cNvPr>
            <p:cNvSpPr/>
            <p:nvPr/>
          </p:nvSpPr>
          <p:spPr>
            <a:xfrm>
              <a:off x="5779400" y="369918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 w="127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9377;p68">
            <a:extLst>
              <a:ext uri="{FF2B5EF4-FFF2-40B4-BE49-F238E27FC236}">
                <a16:creationId xmlns:a16="http://schemas.microsoft.com/office/drawing/2014/main" id="{D036FDC8-6707-4E4D-84AD-E9D058748AFD}"/>
              </a:ext>
            </a:extLst>
          </p:cNvPr>
          <p:cNvGrpSpPr>
            <a:grpSpLocks noChangeAspect="1"/>
          </p:cNvGrpSpPr>
          <p:nvPr/>
        </p:nvGrpSpPr>
        <p:grpSpPr>
          <a:xfrm>
            <a:off x="6152604" y="2534998"/>
            <a:ext cx="344676" cy="257040"/>
            <a:chOff x="5216456" y="3725484"/>
            <a:chExt cx="356196" cy="265631"/>
          </a:xfrm>
        </p:grpSpPr>
        <p:sp>
          <p:nvSpPr>
            <p:cNvPr id="133" name="Google Shape;9378;p68">
              <a:extLst>
                <a:ext uri="{FF2B5EF4-FFF2-40B4-BE49-F238E27FC236}">
                  <a16:creationId xmlns:a16="http://schemas.microsoft.com/office/drawing/2014/main" id="{FB9ACEE7-90EC-407F-80F5-42B8DB44F31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379;p68">
              <a:extLst>
                <a:ext uri="{FF2B5EF4-FFF2-40B4-BE49-F238E27FC236}">
                  <a16:creationId xmlns:a16="http://schemas.microsoft.com/office/drawing/2014/main" id="{05322925-DD1F-4EE5-8D48-F2A6AA59DD4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9377;p68">
            <a:extLst>
              <a:ext uri="{FF2B5EF4-FFF2-40B4-BE49-F238E27FC236}">
                <a16:creationId xmlns:a16="http://schemas.microsoft.com/office/drawing/2014/main" id="{D75DE418-834C-43E1-954A-FC7F154A4701}"/>
              </a:ext>
            </a:extLst>
          </p:cNvPr>
          <p:cNvGrpSpPr>
            <a:grpSpLocks noChangeAspect="1"/>
          </p:cNvGrpSpPr>
          <p:nvPr/>
        </p:nvGrpSpPr>
        <p:grpSpPr>
          <a:xfrm>
            <a:off x="6159121" y="3629144"/>
            <a:ext cx="344676" cy="257040"/>
            <a:chOff x="5216456" y="3725484"/>
            <a:chExt cx="356196" cy="265631"/>
          </a:xfrm>
        </p:grpSpPr>
        <p:sp>
          <p:nvSpPr>
            <p:cNvPr id="136" name="Google Shape;9378;p68">
              <a:extLst>
                <a:ext uri="{FF2B5EF4-FFF2-40B4-BE49-F238E27FC236}">
                  <a16:creationId xmlns:a16="http://schemas.microsoft.com/office/drawing/2014/main" id="{70F57336-7641-4594-B507-6D39D97C7D9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379;p68">
              <a:extLst>
                <a:ext uri="{FF2B5EF4-FFF2-40B4-BE49-F238E27FC236}">
                  <a16:creationId xmlns:a16="http://schemas.microsoft.com/office/drawing/2014/main" id="{AF238C18-B844-40E1-958A-FFB1A73A44F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 w="12700"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</a:t>
            </a:r>
            <a:endParaRPr dirty="0"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4294967295"/>
          </p:nvPr>
        </p:nvSpPr>
        <p:spPr>
          <a:xfrm>
            <a:off x="5929199" y="1595129"/>
            <a:ext cx="2500697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Neuartige Technik (wenig Vertrauen der Kunden)</a:t>
            </a:r>
            <a:endParaRPr dirty="0"/>
          </a:p>
        </p:txBody>
      </p:sp>
      <p:sp>
        <p:nvSpPr>
          <p:cNvPr id="809" name="Google Shape;809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3616104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de-DE" dirty="0"/>
              <a:t>V</a:t>
            </a:r>
            <a:r>
              <a:rPr lang="en" dirty="0"/>
              <a:t>iel Konkurrenz</a:t>
            </a:r>
            <a:endParaRPr dirty="0"/>
          </a:p>
        </p:txBody>
      </p:sp>
      <p:grpSp>
        <p:nvGrpSpPr>
          <p:cNvPr id="811" name="Google Shape;811;p53"/>
          <p:cNvGrpSpPr/>
          <p:nvPr/>
        </p:nvGrpSpPr>
        <p:grpSpPr>
          <a:xfrm>
            <a:off x="3294510" y="1496182"/>
            <a:ext cx="2556750" cy="2538135"/>
            <a:chOff x="3294510" y="1496182"/>
            <a:chExt cx="2556750" cy="2538135"/>
          </a:xfrm>
        </p:grpSpPr>
        <p:grpSp>
          <p:nvGrpSpPr>
            <p:cNvPr id="812" name="Google Shape;812;p53"/>
            <p:cNvGrpSpPr/>
            <p:nvPr/>
          </p:nvGrpSpPr>
          <p:grpSpPr>
            <a:xfrm>
              <a:off x="4649960" y="2841457"/>
              <a:ext cx="1201300" cy="1192860"/>
              <a:chOff x="4649960" y="2765257"/>
              <a:chExt cx="1201300" cy="1192860"/>
            </a:xfrm>
          </p:grpSpPr>
          <p:sp>
            <p:nvSpPr>
              <p:cNvPr id="813" name="Google Shape;813;p53"/>
              <p:cNvSpPr/>
              <p:nvPr/>
            </p:nvSpPr>
            <p:spPr>
              <a:xfrm>
                <a:off x="5214421" y="3390683"/>
                <a:ext cx="636839" cy="567434"/>
              </a:xfrm>
              <a:custGeom>
                <a:avLst/>
                <a:gdLst/>
                <a:ahLst/>
                <a:cxnLst/>
                <a:rect l="l" t="t" r="r" b="b"/>
                <a:pathLst>
                  <a:path w="17241" h="15362" extrusionOk="0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3"/>
              <p:cNvSpPr/>
              <p:nvPr/>
            </p:nvSpPr>
            <p:spPr>
              <a:xfrm>
                <a:off x="4649960" y="2765257"/>
                <a:ext cx="940724" cy="975815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26418" extrusionOk="0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53"/>
            <p:cNvGrpSpPr/>
            <p:nvPr/>
          </p:nvGrpSpPr>
          <p:grpSpPr>
            <a:xfrm>
              <a:off x="3294510" y="2841457"/>
              <a:ext cx="1201300" cy="1192860"/>
              <a:chOff x="3294510" y="2765257"/>
              <a:chExt cx="1201300" cy="1192860"/>
            </a:xfrm>
          </p:grpSpPr>
          <p:sp>
            <p:nvSpPr>
              <p:cNvPr id="816" name="Google Shape;816;p53"/>
              <p:cNvSpPr/>
              <p:nvPr/>
            </p:nvSpPr>
            <p:spPr>
              <a:xfrm flipH="1">
                <a:off x="3294510" y="3390683"/>
                <a:ext cx="636839" cy="567434"/>
              </a:xfrm>
              <a:custGeom>
                <a:avLst/>
                <a:gdLst/>
                <a:ahLst/>
                <a:cxnLst/>
                <a:rect l="l" t="t" r="r" b="b"/>
                <a:pathLst>
                  <a:path w="17241" h="15362" extrusionOk="0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 flipH="1">
                <a:off x="3555086" y="2765257"/>
                <a:ext cx="940724" cy="975815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26418" extrusionOk="0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53"/>
            <p:cNvGrpSpPr/>
            <p:nvPr/>
          </p:nvGrpSpPr>
          <p:grpSpPr>
            <a:xfrm>
              <a:off x="4649960" y="1496182"/>
              <a:ext cx="1201300" cy="1192860"/>
              <a:chOff x="4649960" y="1419982"/>
              <a:chExt cx="1201300" cy="1192860"/>
            </a:xfrm>
          </p:grpSpPr>
          <p:sp>
            <p:nvSpPr>
              <p:cNvPr id="819" name="Google Shape;819;p53"/>
              <p:cNvSpPr/>
              <p:nvPr/>
            </p:nvSpPr>
            <p:spPr>
              <a:xfrm rot="10800000" flipH="1">
                <a:off x="5214421" y="1419982"/>
                <a:ext cx="636839" cy="567434"/>
              </a:xfrm>
              <a:custGeom>
                <a:avLst/>
                <a:gdLst/>
                <a:ahLst/>
                <a:cxnLst/>
                <a:rect l="l" t="t" r="r" b="b"/>
                <a:pathLst>
                  <a:path w="17241" h="15362" extrusionOk="0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 rot="10800000" flipH="1">
                <a:off x="4649960" y="1637027"/>
                <a:ext cx="940724" cy="975815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26418" extrusionOk="0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1" name="Google Shape;821;p53"/>
            <p:cNvGrpSpPr/>
            <p:nvPr/>
          </p:nvGrpSpPr>
          <p:grpSpPr>
            <a:xfrm>
              <a:off x="3294510" y="1496182"/>
              <a:ext cx="1201300" cy="1192860"/>
              <a:chOff x="3294510" y="1419982"/>
              <a:chExt cx="1201300" cy="1192860"/>
            </a:xfrm>
          </p:grpSpPr>
          <p:sp>
            <p:nvSpPr>
              <p:cNvPr id="822" name="Google Shape;822;p53"/>
              <p:cNvSpPr/>
              <p:nvPr/>
            </p:nvSpPr>
            <p:spPr>
              <a:xfrm rot="10800000">
                <a:off x="3294510" y="1419982"/>
                <a:ext cx="636839" cy="567434"/>
              </a:xfrm>
              <a:custGeom>
                <a:avLst/>
                <a:gdLst/>
                <a:ahLst/>
                <a:cxnLst/>
                <a:rect l="l" t="t" r="r" b="b"/>
                <a:pathLst>
                  <a:path w="17241" h="15362" extrusionOk="0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3"/>
              <p:cNvSpPr/>
              <p:nvPr/>
            </p:nvSpPr>
            <p:spPr>
              <a:xfrm rot="10800000">
                <a:off x="3555086" y="1637027"/>
                <a:ext cx="940724" cy="975815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26418" extrusionOk="0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4" name="Google Shape;824;p53"/>
          <p:cNvSpPr txBox="1">
            <a:spLocks noGrp="1"/>
          </p:cNvSpPr>
          <p:nvPr>
            <p:ph type="subTitle" idx="4294967295"/>
          </p:nvPr>
        </p:nvSpPr>
        <p:spPr>
          <a:xfrm>
            <a:off x="865625" y="14566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Stärken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5" name="Google Shape;825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14566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Schwächen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6" name="Google Shape;826;p53"/>
          <p:cNvSpPr txBox="1">
            <a:spLocks noGrp="1"/>
          </p:cNvSpPr>
          <p:nvPr>
            <p:ph type="subTitle" idx="4294967295"/>
          </p:nvPr>
        </p:nvSpPr>
        <p:spPr>
          <a:xfrm>
            <a:off x="865625" y="33920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Chancen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7" name="Google Shape;827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33920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Risiken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9" name="Google Shape;9183;p68">
            <a:extLst>
              <a:ext uri="{FF2B5EF4-FFF2-40B4-BE49-F238E27FC236}">
                <a16:creationId xmlns:a16="http://schemas.microsoft.com/office/drawing/2014/main" id="{7B3F5670-3E04-4833-B394-D6E440D19D90}"/>
              </a:ext>
            </a:extLst>
          </p:cNvPr>
          <p:cNvGrpSpPr/>
          <p:nvPr/>
        </p:nvGrpSpPr>
        <p:grpSpPr>
          <a:xfrm>
            <a:off x="3440435" y="1592103"/>
            <a:ext cx="360356" cy="343462"/>
            <a:chOff x="6870193" y="2295620"/>
            <a:chExt cx="360356" cy="343462"/>
          </a:xfrm>
        </p:grpSpPr>
        <p:sp>
          <p:nvSpPr>
            <p:cNvPr id="50" name="Google Shape;9184;p68">
              <a:extLst>
                <a:ext uri="{FF2B5EF4-FFF2-40B4-BE49-F238E27FC236}">
                  <a16:creationId xmlns:a16="http://schemas.microsoft.com/office/drawing/2014/main" id="{FE113A02-3278-4033-BD72-0C2B58D39970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85;p68">
              <a:extLst>
                <a:ext uri="{FF2B5EF4-FFF2-40B4-BE49-F238E27FC236}">
                  <a16:creationId xmlns:a16="http://schemas.microsoft.com/office/drawing/2014/main" id="{E915DE99-1AB2-4344-911A-230C6392B94C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183;p68">
            <a:extLst>
              <a:ext uri="{FF2B5EF4-FFF2-40B4-BE49-F238E27FC236}">
                <a16:creationId xmlns:a16="http://schemas.microsoft.com/office/drawing/2014/main" id="{50A524A6-6AA9-4AAE-BA48-FA84319B76CD}"/>
              </a:ext>
            </a:extLst>
          </p:cNvPr>
          <p:cNvGrpSpPr/>
          <p:nvPr/>
        </p:nvGrpSpPr>
        <p:grpSpPr>
          <a:xfrm rot="10800000">
            <a:off x="5350379" y="1633994"/>
            <a:ext cx="360356" cy="343462"/>
            <a:chOff x="6870193" y="2295620"/>
            <a:chExt cx="360356" cy="343462"/>
          </a:xfrm>
        </p:grpSpPr>
        <p:sp>
          <p:nvSpPr>
            <p:cNvPr id="53" name="Google Shape;9184;p68">
              <a:extLst>
                <a:ext uri="{FF2B5EF4-FFF2-40B4-BE49-F238E27FC236}">
                  <a16:creationId xmlns:a16="http://schemas.microsoft.com/office/drawing/2014/main" id="{F1C397ED-2887-4FDA-BE9B-CE794A4BD420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85;p68">
              <a:extLst>
                <a:ext uri="{FF2B5EF4-FFF2-40B4-BE49-F238E27FC236}">
                  <a16:creationId xmlns:a16="http://schemas.microsoft.com/office/drawing/2014/main" id="{B888615F-F9D9-4DF2-BA8C-F60CB32D536B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9415;p68">
            <a:extLst>
              <a:ext uri="{FF2B5EF4-FFF2-40B4-BE49-F238E27FC236}">
                <a16:creationId xmlns:a16="http://schemas.microsoft.com/office/drawing/2014/main" id="{7B479EDA-124F-46E0-8443-044249495D7D}"/>
              </a:ext>
            </a:extLst>
          </p:cNvPr>
          <p:cNvGrpSpPr/>
          <p:nvPr/>
        </p:nvGrpSpPr>
        <p:grpSpPr>
          <a:xfrm>
            <a:off x="5348035" y="3569281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56" name="Google Shape;9416;p68">
              <a:extLst>
                <a:ext uri="{FF2B5EF4-FFF2-40B4-BE49-F238E27FC236}">
                  <a16:creationId xmlns:a16="http://schemas.microsoft.com/office/drawing/2014/main" id="{DBD8CE42-03D0-4750-91EA-5C4E5F934F76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7;p68">
              <a:extLst>
                <a:ext uri="{FF2B5EF4-FFF2-40B4-BE49-F238E27FC236}">
                  <a16:creationId xmlns:a16="http://schemas.microsoft.com/office/drawing/2014/main" id="{0F6B869A-9D42-4F3C-93A9-189817CA707A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8;p68">
              <a:extLst>
                <a:ext uri="{FF2B5EF4-FFF2-40B4-BE49-F238E27FC236}">
                  <a16:creationId xmlns:a16="http://schemas.microsoft.com/office/drawing/2014/main" id="{807343EA-AA7F-4BD7-9172-581C7FB56E9D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9;p68">
              <a:extLst>
                <a:ext uri="{FF2B5EF4-FFF2-40B4-BE49-F238E27FC236}">
                  <a16:creationId xmlns:a16="http://schemas.microsoft.com/office/drawing/2014/main" id="{DF63F958-75AE-4D94-AAC5-01D4915E5FE7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9469;p68">
            <a:extLst>
              <a:ext uri="{FF2B5EF4-FFF2-40B4-BE49-F238E27FC236}">
                <a16:creationId xmlns:a16="http://schemas.microsoft.com/office/drawing/2014/main" id="{B7267423-60F0-4EF7-B600-752F54502D79}"/>
              </a:ext>
            </a:extLst>
          </p:cNvPr>
          <p:cNvGrpSpPr/>
          <p:nvPr/>
        </p:nvGrpSpPr>
        <p:grpSpPr>
          <a:xfrm>
            <a:off x="3448580" y="3559133"/>
            <a:ext cx="344065" cy="368644"/>
            <a:chOff x="4149138" y="4121151"/>
            <a:chExt cx="344065" cy="368644"/>
          </a:xfrm>
          <a:solidFill>
            <a:srgbClr val="DCAE52"/>
          </a:solidFill>
        </p:grpSpPr>
        <p:sp>
          <p:nvSpPr>
            <p:cNvPr id="61" name="Google Shape;9470;p68">
              <a:extLst>
                <a:ext uri="{FF2B5EF4-FFF2-40B4-BE49-F238E27FC236}">
                  <a16:creationId xmlns:a16="http://schemas.microsoft.com/office/drawing/2014/main" id="{E5CFFBB2-341F-4343-A276-52CC668EFF52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71;p68">
              <a:extLst>
                <a:ext uri="{FF2B5EF4-FFF2-40B4-BE49-F238E27FC236}">
                  <a16:creationId xmlns:a16="http://schemas.microsoft.com/office/drawing/2014/main" id="{292CE655-2D62-4CA7-8867-37FC580F8C54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72;p68">
              <a:extLst>
                <a:ext uri="{FF2B5EF4-FFF2-40B4-BE49-F238E27FC236}">
                  <a16:creationId xmlns:a16="http://schemas.microsoft.com/office/drawing/2014/main" id="{557EE296-DF69-4F61-A6D8-AE48E385C917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73;p68">
              <a:extLst>
                <a:ext uri="{FF2B5EF4-FFF2-40B4-BE49-F238E27FC236}">
                  <a16:creationId xmlns:a16="http://schemas.microsoft.com/office/drawing/2014/main" id="{501596FA-7DEC-4A27-A7D3-759CBC177B5B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74;p68">
              <a:extLst>
                <a:ext uri="{FF2B5EF4-FFF2-40B4-BE49-F238E27FC236}">
                  <a16:creationId xmlns:a16="http://schemas.microsoft.com/office/drawing/2014/main" id="{9BF5E6C0-F8F6-4124-9110-4579F3709FB9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75;p68">
              <a:extLst>
                <a:ext uri="{FF2B5EF4-FFF2-40B4-BE49-F238E27FC236}">
                  <a16:creationId xmlns:a16="http://schemas.microsoft.com/office/drawing/2014/main" id="{5AB37DC7-3AF6-47C1-9192-D598EE7501E2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6;p68">
              <a:extLst>
                <a:ext uri="{FF2B5EF4-FFF2-40B4-BE49-F238E27FC236}">
                  <a16:creationId xmlns:a16="http://schemas.microsoft.com/office/drawing/2014/main" id="{2D21FBFA-B678-4121-A402-0681E21335B6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77;p68">
              <a:extLst>
                <a:ext uri="{FF2B5EF4-FFF2-40B4-BE49-F238E27FC236}">
                  <a16:creationId xmlns:a16="http://schemas.microsoft.com/office/drawing/2014/main" id="{ED5F3BE9-B42D-4A32-A905-C5C1127054F1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78;p68">
              <a:extLst>
                <a:ext uri="{FF2B5EF4-FFF2-40B4-BE49-F238E27FC236}">
                  <a16:creationId xmlns:a16="http://schemas.microsoft.com/office/drawing/2014/main" id="{D128AE24-B30C-472F-AC12-1F86E4BA9E11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79;p68">
              <a:extLst>
                <a:ext uri="{FF2B5EF4-FFF2-40B4-BE49-F238E27FC236}">
                  <a16:creationId xmlns:a16="http://schemas.microsoft.com/office/drawing/2014/main" id="{3041AF15-ADAF-4B3B-AD7F-1F6CBDD0CA13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80;p68">
              <a:extLst>
                <a:ext uri="{FF2B5EF4-FFF2-40B4-BE49-F238E27FC236}">
                  <a16:creationId xmlns:a16="http://schemas.microsoft.com/office/drawing/2014/main" id="{5462B04C-243A-4F3A-A19F-9C58B2BEC1CD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81;p68">
              <a:extLst>
                <a:ext uri="{FF2B5EF4-FFF2-40B4-BE49-F238E27FC236}">
                  <a16:creationId xmlns:a16="http://schemas.microsoft.com/office/drawing/2014/main" id="{4F4530FE-3C57-4130-AB45-60F5566DEB79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555;p43">
            <a:extLst>
              <a:ext uri="{FF2B5EF4-FFF2-40B4-BE49-F238E27FC236}">
                <a16:creationId xmlns:a16="http://schemas.microsoft.com/office/drawing/2014/main" id="{A35B9F88-987B-4671-9A5A-4FFE4A9A27A6}"/>
              </a:ext>
            </a:extLst>
          </p:cNvPr>
          <p:cNvSpPr txBox="1">
            <a:spLocks/>
          </p:cNvSpPr>
          <p:nvPr/>
        </p:nvSpPr>
        <p:spPr>
          <a:xfrm>
            <a:off x="2926075" y="1629735"/>
            <a:ext cx="411408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/>
            <a:r>
              <a:rPr lang="en"/>
              <a:t> </a:t>
            </a:r>
          </a:p>
          <a:p>
            <a:pPr marL="285750" indent="-285750" algn="l"/>
            <a:r>
              <a:rPr lang="en"/>
              <a:t> </a:t>
            </a:r>
          </a:p>
          <a:p>
            <a:pPr marL="0" indent="0" algn="r">
              <a:buFont typeface="Montserrat"/>
              <a:buNone/>
            </a:pPr>
            <a:endParaRPr lang="en"/>
          </a:p>
          <a:p>
            <a:pPr marL="0" indent="0">
              <a:buFont typeface="Montserrat"/>
              <a:buNone/>
            </a:pPr>
            <a:endParaRPr lang="en" dirty="0"/>
          </a:p>
        </p:txBody>
      </p:sp>
      <p:sp>
        <p:nvSpPr>
          <p:cNvPr id="73" name="Google Shape;556;p43">
            <a:extLst>
              <a:ext uri="{FF2B5EF4-FFF2-40B4-BE49-F238E27FC236}">
                <a16:creationId xmlns:a16="http://schemas.microsoft.com/office/drawing/2014/main" id="{824ECC1A-8284-4F6B-AB48-A4E75846D30F}"/>
              </a:ext>
            </a:extLst>
          </p:cNvPr>
          <p:cNvSpPr txBox="1">
            <a:spLocks/>
          </p:cNvSpPr>
          <p:nvPr/>
        </p:nvSpPr>
        <p:spPr>
          <a:xfrm>
            <a:off x="221793" y="1631904"/>
            <a:ext cx="2690635" cy="60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Intuitive Bedienung</a:t>
            </a:r>
          </a:p>
          <a:p>
            <a:pPr marL="0" indent="0" algn="r">
              <a:buNone/>
            </a:pPr>
            <a:r>
              <a:rPr lang="de-DE" dirty="0"/>
              <a:t>Beratung durch einzigartige KI</a:t>
            </a:r>
          </a:p>
        </p:txBody>
      </p:sp>
      <p:sp>
        <p:nvSpPr>
          <p:cNvPr id="74" name="Google Shape;555;p43">
            <a:extLst>
              <a:ext uri="{FF2B5EF4-FFF2-40B4-BE49-F238E27FC236}">
                <a16:creationId xmlns:a16="http://schemas.microsoft.com/office/drawing/2014/main" id="{64A38000-D0B5-48BE-9057-5FBA2316987E}"/>
              </a:ext>
            </a:extLst>
          </p:cNvPr>
          <p:cNvSpPr txBox="1">
            <a:spLocks/>
          </p:cNvSpPr>
          <p:nvPr/>
        </p:nvSpPr>
        <p:spPr>
          <a:xfrm>
            <a:off x="2913607" y="3581446"/>
            <a:ext cx="411408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/>
            <a:r>
              <a:rPr lang="en" dirty="0"/>
              <a:t> </a:t>
            </a:r>
          </a:p>
          <a:p>
            <a:pPr marL="0" indent="0" algn="l">
              <a:buNone/>
            </a:pPr>
            <a:r>
              <a:rPr lang="en" dirty="0"/>
              <a:t> </a:t>
            </a:r>
          </a:p>
          <a:p>
            <a:pPr marL="0" indent="0" algn="r">
              <a:buFont typeface="Montserrat"/>
              <a:buNone/>
            </a:pPr>
            <a:endParaRPr lang="en" dirty="0"/>
          </a:p>
          <a:p>
            <a:pPr marL="0" indent="0">
              <a:buFont typeface="Montserrat"/>
              <a:buNone/>
            </a:pPr>
            <a:endParaRPr lang="en" dirty="0"/>
          </a:p>
        </p:txBody>
      </p:sp>
      <p:sp>
        <p:nvSpPr>
          <p:cNvPr id="75" name="Google Shape;556;p43">
            <a:extLst>
              <a:ext uri="{FF2B5EF4-FFF2-40B4-BE49-F238E27FC236}">
                <a16:creationId xmlns:a16="http://schemas.microsoft.com/office/drawing/2014/main" id="{2C75719C-A4BD-459D-9DA9-6F961926D5EF}"/>
              </a:ext>
            </a:extLst>
          </p:cNvPr>
          <p:cNvSpPr txBox="1">
            <a:spLocks/>
          </p:cNvSpPr>
          <p:nvPr/>
        </p:nvSpPr>
        <p:spPr>
          <a:xfrm>
            <a:off x="561088" y="3583615"/>
            <a:ext cx="2338872" cy="60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Wachsende Datenquellen (Big Data)</a:t>
            </a:r>
          </a:p>
        </p:txBody>
      </p:sp>
    </p:spTree>
    <p:extLst>
      <p:ext uri="{BB962C8B-B14F-4D97-AF65-F5344CB8AC3E}">
        <p14:creationId xmlns:p14="http://schemas.microsoft.com/office/powerpoint/2010/main" val="263122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7" name="Google Shape;527;p41"/>
          <p:cNvGraphicFramePr/>
          <p:nvPr>
            <p:extLst>
              <p:ext uri="{D42A27DB-BD31-4B8C-83A1-F6EECF244321}">
                <p14:modId xmlns:p14="http://schemas.microsoft.com/office/powerpoint/2010/main" val="424491120"/>
              </p:ext>
            </p:extLst>
          </p:nvPr>
        </p:nvGraphicFramePr>
        <p:xfrm>
          <a:off x="1958505" y="773460"/>
          <a:ext cx="3280125" cy="4008890"/>
        </p:xfrm>
        <a:graphic>
          <a:graphicData uri="http://schemas.openxmlformats.org/drawingml/2006/table">
            <a:tbl>
              <a:tblPr>
                <a:noFill/>
                <a:tableStyleId>{102E0520-08AB-4B47-9831-26CB105A5FE7}</a:tableStyleId>
              </a:tblPr>
              <a:tblGrid>
                <a:gridCol w="15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A. Aufwand</a:t>
                      </a:r>
                      <a:endParaRPr sz="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Senior Business Consultant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 BT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Business Consultant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20BT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18.400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Reisekosten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2,500</a:t>
                      </a: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Software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2.500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30950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b="1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32.600</a:t>
                      </a:r>
                      <a:endParaRPr sz="800" b="1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7469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B. Nutzen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97810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Gewinn Neukunden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21.500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16722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USP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7.800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723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Unternehmensimage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5.000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580160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Kundenzufriedenheit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4.500</a:t>
                      </a:r>
                      <a:endParaRPr sz="8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892116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b="1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38.800</a:t>
                      </a:r>
                      <a:endParaRPr sz="800" b="1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51081"/>
                  </a:ext>
                </a:extLst>
              </a:tr>
              <a:tr h="299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C. Saldo aus Kosten/Nutzen</a:t>
                      </a:r>
                      <a:endParaRPr sz="8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b="1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6.200</a:t>
                      </a:r>
                      <a:endParaRPr sz="800" b="1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71175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005ED924-8E8C-4A7D-996B-2FDDCF5B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567" y="500051"/>
            <a:ext cx="5150100" cy="431400"/>
          </a:xfrm>
        </p:spPr>
        <p:txBody>
          <a:bodyPr/>
          <a:lstStyle/>
          <a:p>
            <a:pPr algn="r"/>
            <a:r>
              <a:rPr lang="de-DE" sz="2400" dirty="0"/>
              <a:t>Kosten/</a:t>
            </a:r>
            <a:r>
              <a:rPr lang="de-DE" sz="2500" dirty="0"/>
              <a:t>Nutzen-Analyse</a:t>
            </a:r>
          </a:p>
        </p:txBody>
      </p:sp>
      <p:sp>
        <p:nvSpPr>
          <p:cNvPr id="22" name="Google Shape;696;p50">
            <a:extLst>
              <a:ext uri="{FF2B5EF4-FFF2-40B4-BE49-F238E27FC236}">
                <a16:creationId xmlns:a16="http://schemas.microsoft.com/office/drawing/2014/main" id="{CAB456AF-996C-4CEB-9AEF-EF738491AF8F}"/>
              </a:ext>
            </a:extLst>
          </p:cNvPr>
          <p:cNvSpPr txBox="1">
            <a:spLocks/>
          </p:cNvSpPr>
          <p:nvPr/>
        </p:nvSpPr>
        <p:spPr>
          <a:xfrm>
            <a:off x="5619473" y="1492488"/>
            <a:ext cx="313204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36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+6.200 Euro</a:t>
            </a:r>
            <a:endParaRPr lang="de-DE" sz="12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marL="0" indent="0" algn="ctr">
              <a:buFont typeface="Montserrat"/>
              <a:buNone/>
            </a:pPr>
            <a:r>
              <a:rPr lang="de-DE" sz="10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im ersten Jahr</a:t>
            </a:r>
            <a:endParaRPr lang="de-DE" sz="24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" name="Google Shape;424;p38">
            <a:extLst>
              <a:ext uri="{FF2B5EF4-FFF2-40B4-BE49-F238E27FC236}">
                <a16:creationId xmlns:a16="http://schemas.microsoft.com/office/drawing/2014/main" id="{0F0C30CE-2968-4C0F-8368-B192562F8090}"/>
              </a:ext>
            </a:extLst>
          </p:cNvPr>
          <p:cNvSpPr/>
          <p:nvPr/>
        </p:nvSpPr>
        <p:spPr>
          <a:xfrm>
            <a:off x="5619473" y="1118463"/>
            <a:ext cx="3132043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2"/>
          <p:cNvSpPr/>
          <p:nvPr/>
        </p:nvSpPr>
        <p:spPr>
          <a:xfrm rot="-812392" flipH="1">
            <a:off x="6048727" y="1643072"/>
            <a:ext cx="2434973" cy="2625289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2"/>
          <p:cNvSpPr txBox="1">
            <a:spLocks noGrp="1"/>
          </p:cNvSpPr>
          <p:nvPr>
            <p:ph type="subTitle" idx="1"/>
          </p:nvPr>
        </p:nvSpPr>
        <p:spPr>
          <a:xfrm>
            <a:off x="1006895" y="1810316"/>
            <a:ext cx="3515100" cy="2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geringes Verständnis für Börsen und Wertpapiere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keine Motivation für Selbststudium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keinen Zugang zur Börse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k</a:t>
            </a:r>
            <a:r>
              <a:rPr lang="en" dirty="0"/>
              <a:t>ein Vertrauen in den unübersichtlichen Markt</a:t>
            </a:r>
            <a:endParaRPr dirty="0"/>
          </a:p>
        </p:txBody>
      </p:sp>
      <p:pic>
        <p:nvPicPr>
          <p:cNvPr id="775" name="Google Shape;775;p52"/>
          <p:cNvPicPr preferRelativeResize="0"/>
          <p:nvPr/>
        </p:nvPicPr>
        <p:blipFill rotWithShape="1">
          <a:blip r:embed="rId3">
            <a:alphaModFix/>
          </a:blip>
          <a:srcRect l="19659" r="15565" b="18039"/>
          <a:stretch/>
        </p:blipFill>
        <p:spPr>
          <a:xfrm>
            <a:off x="4916805" y="1629575"/>
            <a:ext cx="3220300" cy="22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Zielgruppenidentifikation</a:t>
            </a:r>
            <a:endParaRPr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645F6C-45DB-42D4-ACF9-197A238CA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14" b="10405"/>
          <a:stretch/>
        </p:blipFill>
        <p:spPr>
          <a:xfrm>
            <a:off x="4916805" y="1525139"/>
            <a:ext cx="3220300" cy="2991781"/>
          </a:xfrm>
          <a:prstGeom prst="rect">
            <a:avLst/>
          </a:prstGeom>
        </p:spPr>
      </p:pic>
      <p:sp>
        <p:nvSpPr>
          <p:cNvPr id="8" name="Google Shape;611;p46">
            <a:extLst>
              <a:ext uri="{FF2B5EF4-FFF2-40B4-BE49-F238E27FC236}">
                <a16:creationId xmlns:a16="http://schemas.microsoft.com/office/drawing/2014/main" id="{86C2DC6D-579A-4806-832D-AF325045D350}"/>
              </a:ext>
            </a:extLst>
          </p:cNvPr>
          <p:cNvSpPr/>
          <p:nvPr/>
        </p:nvSpPr>
        <p:spPr>
          <a:xfrm rot="5400000">
            <a:off x="5017546" y="1397363"/>
            <a:ext cx="3018814" cy="3220299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Zielgruppenanalyse</a:t>
            </a:r>
            <a:endParaRPr dirty="0"/>
          </a:p>
        </p:txBody>
      </p:sp>
      <p:grpSp>
        <p:nvGrpSpPr>
          <p:cNvPr id="804" name="Google Shape;804;p53"/>
          <p:cNvGrpSpPr>
            <a:grpSpLocks noChangeAspect="1"/>
          </p:cNvGrpSpPr>
          <p:nvPr/>
        </p:nvGrpSpPr>
        <p:grpSpPr>
          <a:xfrm>
            <a:off x="5394464" y="3270474"/>
            <a:ext cx="244842" cy="277200"/>
            <a:chOff x="2199565" y="2421172"/>
            <a:chExt cx="312179" cy="353431"/>
          </a:xfrm>
        </p:grpSpPr>
        <p:sp>
          <p:nvSpPr>
            <p:cNvPr id="805" name="Google Shape;805;p53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53"/>
          <p:cNvSpPr txBox="1">
            <a:spLocks noGrp="1"/>
          </p:cNvSpPr>
          <p:nvPr>
            <p:ph type="subTitle" idx="4294967295"/>
          </p:nvPr>
        </p:nvSpPr>
        <p:spPr>
          <a:xfrm>
            <a:off x="714375" y="1595129"/>
            <a:ext cx="250025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mittleres bis hohes Einkommen und Bildungsniveau</a:t>
            </a:r>
            <a:endParaRPr lang="en-US" dirty="0"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1595129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Berufstätige mit wenig Zeit für Recherche oder Beratungsterminen</a:t>
            </a:r>
            <a:endParaRPr lang="en-US" dirty="0"/>
          </a:p>
        </p:txBody>
      </p:sp>
      <p:sp>
        <p:nvSpPr>
          <p:cNvPr id="809" name="Google Shape;809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3539892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Einstieg in den Börsenhandel oder Portfolioüberwachung</a:t>
            </a:r>
            <a:endParaRPr dirty="0"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4294967295"/>
          </p:nvPr>
        </p:nvSpPr>
        <p:spPr>
          <a:xfrm>
            <a:off x="865625" y="3539892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Einsteiger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Aktienhandel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Vorkenntnisse</a:t>
            </a:r>
            <a:endParaRPr lang="en-US" dirty="0"/>
          </a:p>
        </p:txBody>
      </p:sp>
      <p:sp>
        <p:nvSpPr>
          <p:cNvPr id="824" name="Google Shape;824;p53"/>
          <p:cNvSpPr txBox="1">
            <a:spLocks noGrp="1"/>
          </p:cNvSpPr>
          <p:nvPr>
            <p:ph type="subTitle" idx="4294967295"/>
          </p:nvPr>
        </p:nvSpPr>
        <p:spPr>
          <a:xfrm>
            <a:off x="865625" y="14566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Einkommen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5" name="Google Shape;825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14566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Zeit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6" name="Google Shape;826;p53"/>
          <p:cNvSpPr txBox="1">
            <a:spLocks noGrp="1"/>
          </p:cNvSpPr>
          <p:nvPr>
            <p:ph type="subTitle" idx="4294967295"/>
          </p:nvPr>
        </p:nvSpPr>
        <p:spPr>
          <a:xfrm>
            <a:off x="865625" y="33920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Kenntnisse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27" name="Google Shape;827;p53"/>
          <p:cNvSpPr txBox="1">
            <a:spLocks noGrp="1"/>
          </p:cNvSpPr>
          <p:nvPr>
            <p:ph type="subTitle" idx="4294967295"/>
          </p:nvPr>
        </p:nvSpPr>
        <p:spPr>
          <a:xfrm>
            <a:off x="5929200" y="3392004"/>
            <a:ext cx="2349000" cy="2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Bedarf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9" name="Google Shape;800;p53">
            <a:extLst>
              <a:ext uri="{FF2B5EF4-FFF2-40B4-BE49-F238E27FC236}">
                <a16:creationId xmlns:a16="http://schemas.microsoft.com/office/drawing/2014/main" id="{FF05F0BE-A687-4DEF-8D57-BBD3803ACC5B}"/>
              </a:ext>
            </a:extLst>
          </p:cNvPr>
          <p:cNvGrpSpPr>
            <a:grpSpLocks noChangeAspect="1"/>
          </p:cNvGrpSpPr>
          <p:nvPr/>
        </p:nvGrpSpPr>
        <p:grpSpPr>
          <a:xfrm>
            <a:off x="5376750" y="1990796"/>
            <a:ext cx="255202" cy="264600"/>
            <a:chOff x="1297654" y="1504481"/>
            <a:chExt cx="349354" cy="362223"/>
          </a:xfrm>
        </p:grpSpPr>
        <p:sp>
          <p:nvSpPr>
            <p:cNvPr id="50" name="Google Shape;801;p53">
              <a:extLst>
                <a:ext uri="{FF2B5EF4-FFF2-40B4-BE49-F238E27FC236}">
                  <a16:creationId xmlns:a16="http://schemas.microsoft.com/office/drawing/2014/main" id="{48FB699A-1611-4674-B124-B94345FA2096}"/>
                </a:ext>
              </a:extLst>
            </p:cNvPr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2;p53">
              <a:extLst>
                <a:ext uri="{FF2B5EF4-FFF2-40B4-BE49-F238E27FC236}">
                  <a16:creationId xmlns:a16="http://schemas.microsoft.com/office/drawing/2014/main" id="{0B592AC9-2D46-4B1E-AB4A-1ED2A5314157}"/>
                </a:ext>
              </a:extLst>
            </p:cNvPr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3;p53">
              <a:extLst>
                <a:ext uri="{FF2B5EF4-FFF2-40B4-BE49-F238E27FC236}">
                  <a16:creationId xmlns:a16="http://schemas.microsoft.com/office/drawing/2014/main" id="{851ACFA2-25B8-410A-8889-323ADEB4DB6D}"/>
                </a:ext>
              </a:extLst>
            </p:cNvPr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787;p53">
            <a:extLst>
              <a:ext uri="{FF2B5EF4-FFF2-40B4-BE49-F238E27FC236}">
                <a16:creationId xmlns:a16="http://schemas.microsoft.com/office/drawing/2014/main" id="{58C1AE42-96D2-4796-B2CF-3E8F2E5D1287}"/>
              </a:ext>
            </a:extLst>
          </p:cNvPr>
          <p:cNvGrpSpPr>
            <a:grpSpLocks noChangeAspect="1"/>
          </p:cNvGrpSpPr>
          <p:nvPr/>
        </p:nvGrpSpPr>
        <p:grpSpPr>
          <a:xfrm>
            <a:off x="3520104" y="3250156"/>
            <a:ext cx="244547" cy="299880"/>
            <a:chOff x="3086313" y="2877049"/>
            <a:chExt cx="320143" cy="392581"/>
          </a:xfrm>
        </p:grpSpPr>
        <p:sp>
          <p:nvSpPr>
            <p:cNvPr id="54" name="Google Shape;788;p53">
              <a:extLst>
                <a:ext uri="{FF2B5EF4-FFF2-40B4-BE49-F238E27FC236}">
                  <a16:creationId xmlns:a16="http://schemas.microsoft.com/office/drawing/2014/main" id="{EC6FCB47-51E2-441B-9E83-8AF6322909A3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9;p53">
              <a:extLst>
                <a:ext uri="{FF2B5EF4-FFF2-40B4-BE49-F238E27FC236}">
                  <a16:creationId xmlns:a16="http://schemas.microsoft.com/office/drawing/2014/main" id="{0CD82737-6E08-4134-8665-40E73EE18EEE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0;p53">
              <a:extLst>
                <a:ext uri="{FF2B5EF4-FFF2-40B4-BE49-F238E27FC236}">
                  <a16:creationId xmlns:a16="http://schemas.microsoft.com/office/drawing/2014/main" id="{230F34B7-5042-4937-AA36-A57EE21998EA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91;p53">
              <a:extLst>
                <a:ext uri="{FF2B5EF4-FFF2-40B4-BE49-F238E27FC236}">
                  <a16:creationId xmlns:a16="http://schemas.microsoft.com/office/drawing/2014/main" id="{84C2476C-803E-4F6C-A93D-A5C549F66343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92;p53">
              <a:extLst>
                <a:ext uri="{FF2B5EF4-FFF2-40B4-BE49-F238E27FC236}">
                  <a16:creationId xmlns:a16="http://schemas.microsoft.com/office/drawing/2014/main" id="{92FDFC3D-1D48-4B7E-81C0-D60350674BDD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;p53">
              <a:extLst>
                <a:ext uri="{FF2B5EF4-FFF2-40B4-BE49-F238E27FC236}">
                  <a16:creationId xmlns:a16="http://schemas.microsoft.com/office/drawing/2014/main" id="{36641204-5B48-4C6C-A001-1581428B3B42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94;p53">
              <a:extLst>
                <a:ext uri="{FF2B5EF4-FFF2-40B4-BE49-F238E27FC236}">
                  <a16:creationId xmlns:a16="http://schemas.microsoft.com/office/drawing/2014/main" id="{06E4C4B3-1957-46A8-A602-2063D582BA3E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5;p53">
              <a:extLst>
                <a:ext uri="{FF2B5EF4-FFF2-40B4-BE49-F238E27FC236}">
                  <a16:creationId xmlns:a16="http://schemas.microsoft.com/office/drawing/2014/main" id="{A864D75D-B246-47A5-AD0A-2A9FD1DE1334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6;p53">
              <a:extLst>
                <a:ext uri="{FF2B5EF4-FFF2-40B4-BE49-F238E27FC236}">
                  <a16:creationId xmlns:a16="http://schemas.microsoft.com/office/drawing/2014/main" id="{62C2967F-C0FA-4973-A94E-8509F6F5B111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97;p53">
              <a:extLst>
                <a:ext uri="{FF2B5EF4-FFF2-40B4-BE49-F238E27FC236}">
                  <a16:creationId xmlns:a16="http://schemas.microsoft.com/office/drawing/2014/main" id="{259BA4FC-54E2-4885-ACFD-705BC62728B9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98;p53">
              <a:extLst>
                <a:ext uri="{FF2B5EF4-FFF2-40B4-BE49-F238E27FC236}">
                  <a16:creationId xmlns:a16="http://schemas.microsoft.com/office/drawing/2014/main" id="{8E7BA7D6-47AB-4E05-95A3-2D090915A455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99;p53">
              <a:extLst>
                <a:ext uri="{FF2B5EF4-FFF2-40B4-BE49-F238E27FC236}">
                  <a16:creationId xmlns:a16="http://schemas.microsoft.com/office/drawing/2014/main" id="{33816008-6B8A-4936-A78D-BD72E97C0922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9433;p68">
            <a:extLst>
              <a:ext uri="{FF2B5EF4-FFF2-40B4-BE49-F238E27FC236}">
                <a16:creationId xmlns:a16="http://schemas.microsoft.com/office/drawing/2014/main" id="{BD58657B-D4F3-4AFB-8CB4-8884BE47CBEA}"/>
              </a:ext>
            </a:extLst>
          </p:cNvPr>
          <p:cNvGrpSpPr>
            <a:grpSpLocks noChangeAspect="1"/>
          </p:cNvGrpSpPr>
          <p:nvPr/>
        </p:nvGrpSpPr>
        <p:grpSpPr>
          <a:xfrm>
            <a:off x="3501348" y="1985676"/>
            <a:ext cx="284867" cy="271980"/>
            <a:chOff x="7390435" y="3680868"/>
            <a:chExt cx="372073" cy="355243"/>
          </a:xfrm>
          <a:solidFill>
            <a:srgbClr val="DCAE52"/>
          </a:solidFill>
        </p:grpSpPr>
        <p:sp>
          <p:nvSpPr>
            <p:cNvPr id="67" name="Google Shape;9434;p68">
              <a:extLst>
                <a:ext uri="{FF2B5EF4-FFF2-40B4-BE49-F238E27FC236}">
                  <a16:creationId xmlns:a16="http://schemas.microsoft.com/office/drawing/2014/main" id="{3809177D-F1D5-4D28-A27B-117EEDA2D46C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35;p68">
              <a:extLst>
                <a:ext uri="{FF2B5EF4-FFF2-40B4-BE49-F238E27FC236}">
                  <a16:creationId xmlns:a16="http://schemas.microsoft.com/office/drawing/2014/main" id="{294DF718-EFA5-42B6-9372-A2A3D4F8FC99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36;p68">
              <a:extLst>
                <a:ext uri="{FF2B5EF4-FFF2-40B4-BE49-F238E27FC236}">
                  <a16:creationId xmlns:a16="http://schemas.microsoft.com/office/drawing/2014/main" id="{B10DE449-91A0-419C-8826-16DF22DA1AB2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37;p68">
              <a:extLst>
                <a:ext uri="{FF2B5EF4-FFF2-40B4-BE49-F238E27FC236}">
                  <a16:creationId xmlns:a16="http://schemas.microsoft.com/office/drawing/2014/main" id="{C15015FB-FB7C-4D3C-AFB0-0B3D334AC36E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38;p68">
              <a:extLst>
                <a:ext uri="{FF2B5EF4-FFF2-40B4-BE49-F238E27FC236}">
                  <a16:creationId xmlns:a16="http://schemas.microsoft.com/office/drawing/2014/main" id="{8BEDDBB3-353F-4C05-83D0-4D520F523579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39;p68">
              <a:extLst>
                <a:ext uri="{FF2B5EF4-FFF2-40B4-BE49-F238E27FC236}">
                  <a16:creationId xmlns:a16="http://schemas.microsoft.com/office/drawing/2014/main" id="{5A8D72AC-80F9-4AF0-A8FB-D156C4B3CDD0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8528;p66">
            <a:extLst>
              <a:ext uri="{FF2B5EF4-FFF2-40B4-BE49-F238E27FC236}">
                <a16:creationId xmlns:a16="http://schemas.microsoft.com/office/drawing/2014/main" id="{5EAF5E9E-A575-4AF2-AE9E-E2C0EC9224B7}"/>
              </a:ext>
            </a:extLst>
          </p:cNvPr>
          <p:cNvGrpSpPr/>
          <p:nvPr/>
        </p:nvGrpSpPr>
        <p:grpSpPr>
          <a:xfrm>
            <a:off x="3446165" y="1696367"/>
            <a:ext cx="2251094" cy="2117468"/>
            <a:chOff x="267375" y="1071875"/>
            <a:chExt cx="470500" cy="428550"/>
          </a:xfrm>
        </p:grpSpPr>
        <p:sp>
          <p:nvSpPr>
            <p:cNvPr id="74" name="Google Shape;8529;p66">
              <a:extLst>
                <a:ext uri="{FF2B5EF4-FFF2-40B4-BE49-F238E27FC236}">
                  <a16:creationId xmlns:a16="http://schemas.microsoft.com/office/drawing/2014/main" id="{07297FF9-B47D-45B7-AFE0-922620AA63BF}"/>
                </a:ext>
              </a:extLst>
            </p:cNvPr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75" name="Google Shape;8530;p66">
              <a:extLst>
                <a:ext uri="{FF2B5EF4-FFF2-40B4-BE49-F238E27FC236}">
                  <a16:creationId xmlns:a16="http://schemas.microsoft.com/office/drawing/2014/main" id="{8027AD7E-38DE-4B70-9A33-EFF5FC97FC4C}"/>
                </a:ext>
              </a:extLst>
            </p:cNvPr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76" name="Google Shape;8531;p66">
              <a:extLst>
                <a:ext uri="{FF2B5EF4-FFF2-40B4-BE49-F238E27FC236}">
                  <a16:creationId xmlns:a16="http://schemas.microsoft.com/office/drawing/2014/main" id="{10182C36-CABC-46D1-A508-31178D2937DA}"/>
                </a:ext>
              </a:extLst>
            </p:cNvPr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77" name="Google Shape;8532;p66">
              <a:extLst>
                <a:ext uri="{FF2B5EF4-FFF2-40B4-BE49-F238E27FC236}">
                  <a16:creationId xmlns:a16="http://schemas.microsoft.com/office/drawing/2014/main" id="{394BA6C0-14E9-478D-89CB-302CE1B0549D}"/>
                </a:ext>
              </a:extLst>
            </p:cNvPr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78" name="Google Shape;8533;p66">
              <a:extLst>
                <a:ext uri="{FF2B5EF4-FFF2-40B4-BE49-F238E27FC236}">
                  <a16:creationId xmlns:a16="http://schemas.microsoft.com/office/drawing/2014/main" id="{23317C00-6B5B-4978-8883-26700DD7BB10}"/>
                </a:ext>
              </a:extLst>
            </p:cNvPr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79" name="Google Shape;8534;p66">
              <a:extLst>
                <a:ext uri="{FF2B5EF4-FFF2-40B4-BE49-F238E27FC236}">
                  <a16:creationId xmlns:a16="http://schemas.microsoft.com/office/drawing/2014/main" id="{42B2B66E-4EB7-4D3D-BC76-C726F7807DCA}"/>
                </a:ext>
              </a:extLst>
            </p:cNvPr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80" name="Google Shape;8535;p66">
              <a:extLst>
                <a:ext uri="{FF2B5EF4-FFF2-40B4-BE49-F238E27FC236}">
                  <a16:creationId xmlns:a16="http://schemas.microsoft.com/office/drawing/2014/main" id="{42168911-5F68-48C9-BDC7-231D727FD737}"/>
                </a:ext>
              </a:extLst>
            </p:cNvPr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81" name="Google Shape;8536;p66">
              <a:extLst>
                <a:ext uri="{FF2B5EF4-FFF2-40B4-BE49-F238E27FC236}">
                  <a16:creationId xmlns:a16="http://schemas.microsoft.com/office/drawing/2014/main" id="{A3E67A7B-29FB-4C87-B44B-25D9B0BE3B48}"/>
                </a:ext>
              </a:extLst>
            </p:cNvPr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73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Zielgruppen</a:t>
            </a:r>
            <a:endParaRPr dirty="0"/>
          </a:p>
        </p:txBody>
      </p:sp>
      <p:sp>
        <p:nvSpPr>
          <p:cNvPr id="351" name="Google Shape;351;p31"/>
          <p:cNvSpPr txBox="1">
            <a:spLocks noGrp="1"/>
          </p:cNvSpPr>
          <p:nvPr>
            <p:ph type="subTitle" idx="14"/>
          </p:nvPr>
        </p:nvSpPr>
        <p:spPr>
          <a:xfrm>
            <a:off x="5605826" y="1489742"/>
            <a:ext cx="2680200" cy="2575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Börsen-Interessierte</a:t>
            </a:r>
            <a:endParaRPr dirty="0"/>
          </a:p>
        </p:txBody>
      </p:sp>
      <p:sp>
        <p:nvSpPr>
          <p:cNvPr id="25" name="Google Shape;10185;p70">
            <a:extLst>
              <a:ext uri="{FF2B5EF4-FFF2-40B4-BE49-F238E27FC236}">
                <a16:creationId xmlns:a16="http://schemas.microsoft.com/office/drawing/2014/main" id="{A241B0CE-BEFB-4B30-BC03-123D8B80FD47}"/>
              </a:ext>
            </a:extLst>
          </p:cNvPr>
          <p:cNvSpPr/>
          <p:nvPr/>
        </p:nvSpPr>
        <p:spPr>
          <a:xfrm>
            <a:off x="865016" y="1747259"/>
            <a:ext cx="2184605" cy="2184605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51;p31">
            <a:extLst>
              <a:ext uri="{FF2B5EF4-FFF2-40B4-BE49-F238E27FC236}">
                <a16:creationId xmlns:a16="http://schemas.microsoft.com/office/drawing/2014/main" id="{66CB6B67-29BA-4B7F-9E68-A76414005CCE}"/>
              </a:ext>
            </a:extLst>
          </p:cNvPr>
          <p:cNvSpPr txBox="1">
            <a:spLocks/>
          </p:cNvSpPr>
          <p:nvPr/>
        </p:nvSpPr>
        <p:spPr>
          <a:xfrm>
            <a:off x="5605826" y="2144926"/>
            <a:ext cx="2680200" cy="2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mittleres bis hohes Einkommen/Bildungsniveau</a:t>
            </a:r>
          </a:p>
        </p:txBody>
      </p:sp>
      <p:sp>
        <p:nvSpPr>
          <p:cNvPr id="69" name="Google Shape;351;p31">
            <a:extLst>
              <a:ext uri="{FF2B5EF4-FFF2-40B4-BE49-F238E27FC236}">
                <a16:creationId xmlns:a16="http://schemas.microsoft.com/office/drawing/2014/main" id="{183D1B62-6801-4BF9-8865-89378ADFF66A}"/>
              </a:ext>
            </a:extLst>
          </p:cNvPr>
          <p:cNvSpPr txBox="1">
            <a:spLocks/>
          </p:cNvSpPr>
          <p:nvPr/>
        </p:nvSpPr>
        <p:spPr>
          <a:xfrm>
            <a:off x="5605826" y="2769019"/>
            <a:ext cx="2680200" cy="2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Sparer</a:t>
            </a:r>
          </a:p>
        </p:txBody>
      </p:sp>
      <p:sp>
        <p:nvSpPr>
          <p:cNvPr id="77" name="Google Shape;351;p31">
            <a:extLst>
              <a:ext uri="{FF2B5EF4-FFF2-40B4-BE49-F238E27FC236}">
                <a16:creationId xmlns:a16="http://schemas.microsoft.com/office/drawing/2014/main" id="{759590E9-24E5-4D53-B196-A4C607D0C929}"/>
              </a:ext>
            </a:extLst>
          </p:cNvPr>
          <p:cNvSpPr txBox="1">
            <a:spLocks/>
          </p:cNvSpPr>
          <p:nvPr/>
        </p:nvSpPr>
        <p:spPr>
          <a:xfrm>
            <a:off x="5605826" y="3397508"/>
            <a:ext cx="3028607" cy="2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Berufstätige mit wenig Zeit für Recherche und Beratungsterminen</a:t>
            </a:r>
          </a:p>
        </p:txBody>
      </p:sp>
      <p:sp>
        <p:nvSpPr>
          <p:cNvPr id="85" name="Google Shape;351;p31">
            <a:extLst>
              <a:ext uri="{FF2B5EF4-FFF2-40B4-BE49-F238E27FC236}">
                <a16:creationId xmlns:a16="http://schemas.microsoft.com/office/drawing/2014/main" id="{AFD433ED-531D-4F09-99E7-AE04DD41FD7B}"/>
              </a:ext>
            </a:extLst>
          </p:cNvPr>
          <p:cNvSpPr txBox="1">
            <a:spLocks/>
          </p:cNvSpPr>
          <p:nvPr/>
        </p:nvSpPr>
        <p:spPr>
          <a:xfrm>
            <a:off x="5605826" y="4013207"/>
            <a:ext cx="2680200" cy="2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Neuanleger mit wenig Börsenerfahrung</a:t>
            </a:r>
          </a:p>
        </p:txBody>
      </p:sp>
      <p:grpSp>
        <p:nvGrpSpPr>
          <p:cNvPr id="93" name="Google Shape;9283;p68">
            <a:extLst>
              <a:ext uri="{FF2B5EF4-FFF2-40B4-BE49-F238E27FC236}">
                <a16:creationId xmlns:a16="http://schemas.microsoft.com/office/drawing/2014/main" id="{F9EFD8C9-D3C0-4ECC-832A-53C47968AFF6}"/>
              </a:ext>
            </a:extLst>
          </p:cNvPr>
          <p:cNvGrpSpPr/>
          <p:nvPr/>
        </p:nvGrpSpPr>
        <p:grpSpPr>
          <a:xfrm>
            <a:off x="5060793" y="1474746"/>
            <a:ext cx="244291" cy="326314"/>
            <a:chOff x="7530697" y="2790299"/>
            <a:chExt cx="244291" cy="326314"/>
          </a:xfrm>
          <a:solidFill>
            <a:srgbClr val="DCAE52"/>
          </a:solidFill>
        </p:grpSpPr>
        <p:sp>
          <p:nvSpPr>
            <p:cNvPr id="94" name="Google Shape;9284;p68">
              <a:extLst>
                <a:ext uri="{FF2B5EF4-FFF2-40B4-BE49-F238E27FC236}">
                  <a16:creationId xmlns:a16="http://schemas.microsoft.com/office/drawing/2014/main" id="{E5947AF0-9EFF-4C9B-8629-2F2584166D28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95" name="Google Shape;9285;p68">
              <a:extLst>
                <a:ext uri="{FF2B5EF4-FFF2-40B4-BE49-F238E27FC236}">
                  <a16:creationId xmlns:a16="http://schemas.microsoft.com/office/drawing/2014/main" id="{81F798E9-9C4F-4C54-A89E-6B1B52557B13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96" name="Google Shape;9286;p68">
              <a:extLst>
                <a:ext uri="{FF2B5EF4-FFF2-40B4-BE49-F238E27FC236}">
                  <a16:creationId xmlns:a16="http://schemas.microsoft.com/office/drawing/2014/main" id="{116C3A92-0BA1-4C1B-B809-621318115DFE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97" name="Google Shape;9287;p68">
              <a:extLst>
                <a:ext uri="{FF2B5EF4-FFF2-40B4-BE49-F238E27FC236}">
                  <a16:creationId xmlns:a16="http://schemas.microsoft.com/office/drawing/2014/main" id="{3712EA5F-28BA-4F41-87B7-53AFA16C554A}"/>
                </a:ext>
              </a:extLst>
            </p:cNvPr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98" name="Google Shape;9288;p68">
              <a:extLst>
                <a:ext uri="{FF2B5EF4-FFF2-40B4-BE49-F238E27FC236}">
                  <a16:creationId xmlns:a16="http://schemas.microsoft.com/office/drawing/2014/main" id="{0AD7E0E3-F946-45F0-A621-BE77379D3BB2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  <p:sp>
          <p:nvSpPr>
            <p:cNvPr id="99" name="Google Shape;9289;p68">
              <a:extLst>
                <a:ext uri="{FF2B5EF4-FFF2-40B4-BE49-F238E27FC236}">
                  <a16:creationId xmlns:a16="http://schemas.microsoft.com/office/drawing/2014/main" id="{5986EF19-0488-4851-A07A-1557ECEB91C6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CAE52"/>
                </a:solidFill>
              </a:endParaRPr>
            </a:p>
          </p:txBody>
        </p:sp>
      </p:grpSp>
      <p:grpSp>
        <p:nvGrpSpPr>
          <p:cNvPr id="130" name="Google Shape;9276;p68">
            <a:extLst>
              <a:ext uri="{FF2B5EF4-FFF2-40B4-BE49-F238E27FC236}">
                <a16:creationId xmlns:a16="http://schemas.microsoft.com/office/drawing/2014/main" id="{F540F2D3-CA3A-4E1C-91B7-61D34D6FFC4A}"/>
              </a:ext>
            </a:extLst>
          </p:cNvPr>
          <p:cNvGrpSpPr/>
          <p:nvPr/>
        </p:nvGrpSpPr>
        <p:grpSpPr>
          <a:xfrm>
            <a:off x="5049837" y="2101936"/>
            <a:ext cx="255247" cy="327458"/>
            <a:chOff x="6974158" y="2789537"/>
            <a:chExt cx="255247" cy="327458"/>
          </a:xfrm>
          <a:solidFill>
            <a:srgbClr val="DCAE52"/>
          </a:solidFill>
        </p:grpSpPr>
        <p:sp>
          <p:nvSpPr>
            <p:cNvPr id="138" name="Google Shape;9277;p68">
              <a:extLst>
                <a:ext uri="{FF2B5EF4-FFF2-40B4-BE49-F238E27FC236}">
                  <a16:creationId xmlns:a16="http://schemas.microsoft.com/office/drawing/2014/main" id="{24194FD4-70C4-4D0A-A6FF-D8FE5E093960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278;p68">
              <a:extLst>
                <a:ext uri="{FF2B5EF4-FFF2-40B4-BE49-F238E27FC236}">
                  <a16:creationId xmlns:a16="http://schemas.microsoft.com/office/drawing/2014/main" id="{C99F0F06-A23A-47A7-84DF-A8F069215F44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279;p68">
              <a:extLst>
                <a:ext uri="{FF2B5EF4-FFF2-40B4-BE49-F238E27FC236}">
                  <a16:creationId xmlns:a16="http://schemas.microsoft.com/office/drawing/2014/main" id="{F18B337D-B3B7-4C41-92D6-B5CBF92F5484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280;p68">
              <a:extLst>
                <a:ext uri="{FF2B5EF4-FFF2-40B4-BE49-F238E27FC236}">
                  <a16:creationId xmlns:a16="http://schemas.microsoft.com/office/drawing/2014/main" id="{C8CC0442-ED28-47E0-966E-CEE3060E5E70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81;p68">
              <a:extLst>
                <a:ext uri="{FF2B5EF4-FFF2-40B4-BE49-F238E27FC236}">
                  <a16:creationId xmlns:a16="http://schemas.microsoft.com/office/drawing/2014/main" id="{BC0E8D10-7299-42DE-BB4E-09484191BB9E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282;p68">
              <a:extLst>
                <a:ext uri="{FF2B5EF4-FFF2-40B4-BE49-F238E27FC236}">
                  <a16:creationId xmlns:a16="http://schemas.microsoft.com/office/drawing/2014/main" id="{3082B9A3-A8C0-4150-8F38-23BED7AC4459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7AA1C92E-8849-4120-8F40-565A7AD8A47E}"/>
              </a:ext>
            </a:extLst>
          </p:cNvPr>
          <p:cNvCxnSpPr/>
          <p:nvPr/>
        </p:nvCxnSpPr>
        <p:spPr>
          <a:xfrm>
            <a:off x="3781425" y="1474746"/>
            <a:ext cx="0" cy="2836220"/>
          </a:xfrm>
          <a:prstGeom prst="line">
            <a:avLst/>
          </a:prstGeom>
          <a:ln w="28575"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oogle Shape;10821;p71">
            <a:extLst>
              <a:ext uri="{FF2B5EF4-FFF2-40B4-BE49-F238E27FC236}">
                <a16:creationId xmlns:a16="http://schemas.microsoft.com/office/drawing/2014/main" id="{786D840B-767E-4F6B-AA93-78C5162ECFB7}"/>
              </a:ext>
            </a:extLst>
          </p:cNvPr>
          <p:cNvGrpSpPr>
            <a:grpSpLocks noChangeAspect="1"/>
          </p:cNvGrpSpPr>
          <p:nvPr/>
        </p:nvGrpSpPr>
        <p:grpSpPr>
          <a:xfrm>
            <a:off x="5058304" y="2734428"/>
            <a:ext cx="250904" cy="319791"/>
            <a:chOff x="4896609" y="4260872"/>
            <a:chExt cx="278784" cy="355323"/>
          </a:xfrm>
          <a:solidFill>
            <a:srgbClr val="DCAE52"/>
          </a:solidFill>
        </p:grpSpPr>
        <p:sp>
          <p:nvSpPr>
            <p:cNvPr id="116" name="Google Shape;10822;p71">
              <a:extLst>
                <a:ext uri="{FF2B5EF4-FFF2-40B4-BE49-F238E27FC236}">
                  <a16:creationId xmlns:a16="http://schemas.microsoft.com/office/drawing/2014/main" id="{0E58CBC9-2921-455B-9DD5-FD81113A46F1}"/>
                </a:ext>
              </a:extLst>
            </p:cNvPr>
            <p:cNvSpPr/>
            <p:nvPr/>
          </p:nvSpPr>
          <p:spPr>
            <a:xfrm>
              <a:off x="4997700" y="43781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823;p71">
              <a:extLst>
                <a:ext uri="{FF2B5EF4-FFF2-40B4-BE49-F238E27FC236}">
                  <a16:creationId xmlns:a16="http://schemas.microsoft.com/office/drawing/2014/main" id="{DAB9F2F6-0501-4020-BC30-EC028B91C4CB}"/>
                </a:ext>
              </a:extLst>
            </p:cNvPr>
            <p:cNvSpPr/>
            <p:nvPr/>
          </p:nvSpPr>
          <p:spPr>
            <a:xfrm>
              <a:off x="5064830" y="43781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824;p71">
              <a:extLst>
                <a:ext uri="{FF2B5EF4-FFF2-40B4-BE49-F238E27FC236}">
                  <a16:creationId xmlns:a16="http://schemas.microsoft.com/office/drawing/2014/main" id="{13BBC4A1-1EEF-484A-BD34-172CE5CF76F5}"/>
                </a:ext>
              </a:extLst>
            </p:cNvPr>
            <p:cNvSpPr/>
            <p:nvPr/>
          </p:nvSpPr>
          <p:spPr>
            <a:xfrm>
              <a:off x="5013160" y="4417498"/>
              <a:ext cx="46063" cy="15777"/>
            </a:xfrm>
            <a:custGeom>
              <a:avLst/>
              <a:gdLst/>
              <a:ahLst/>
              <a:cxnLst/>
              <a:rect l="l" t="t" r="r" b="b"/>
              <a:pathLst>
                <a:path w="1454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825;p71">
              <a:extLst>
                <a:ext uri="{FF2B5EF4-FFF2-40B4-BE49-F238E27FC236}">
                  <a16:creationId xmlns:a16="http://schemas.microsoft.com/office/drawing/2014/main" id="{16955F3C-A638-4D24-B15A-E34673F14940}"/>
                </a:ext>
              </a:extLst>
            </p:cNvPr>
            <p:cNvSpPr/>
            <p:nvPr/>
          </p:nvSpPr>
          <p:spPr>
            <a:xfrm>
              <a:off x="4896609" y="4260872"/>
              <a:ext cx="278784" cy="355323"/>
            </a:xfrm>
            <a:custGeom>
              <a:avLst/>
              <a:gdLst/>
              <a:ahLst/>
              <a:cxnLst/>
              <a:rect l="l" t="t" r="r" b="b"/>
              <a:pathLst>
                <a:path w="8800" h="11216" extrusionOk="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826;p71">
              <a:extLst>
                <a:ext uri="{FF2B5EF4-FFF2-40B4-BE49-F238E27FC236}">
                  <a16:creationId xmlns:a16="http://schemas.microsoft.com/office/drawing/2014/main" id="{EA251328-8424-4A06-9E5B-40566B1B1D63}"/>
                </a:ext>
              </a:extLst>
            </p:cNvPr>
            <p:cNvSpPr/>
            <p:nvPr/>
          </p:nvSpPr>
          <p:spPr>
            <a:xfrm>
              <a:off x="4992030" y="4361203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827;p71">
              <a:extLst>
                <a:ext uri="{FF2B5EF4-FFF2-40B4-BE49-F238E27FC236}">
                  <a16:creationId xmlns:a16="http://schemas.microsoft.com/office/drawing/2014/main" id="{91565D22-18D4-496A-A847-80F94C2B85DB}"/>
                </a:ext>
              </a:extLst>
            </p:cNvPr>
            <p:cNvSpPr/>
            <p:nvPr/>
          </p:nvSpPr>
          <p:spPr>
            <a:xfrm>
              <a:off x="5059191" y="4361203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1206;p71">
            <a:extLst>
              <a:ext uri="{FF2B5EF4-FFF2-40B4-BE49-F238E27FC236}">
                <a16:creationId xmlns:a16="http://schemas.microsoft.com/office/drawing/2014/main" id="{70A17553-1478-406A-9B51-1EBB7F956B7E}"/>
              </a:ext>
            </a:extLst>
          </p:cNvPr>
          <p:cNvGrpSpPr>
            <a:grpSpLocks noChangeAspect="1"/>
          </p:cNvGrpSpPr>
          <p:nvPr/>
        </p:nvGrpSpPr>
        <p:grpSpPr>
          <a:xfrm>
            <a:off x="5046622" y="3357888"/>
            <a:ext cx="252983" cy="326187"/>
            <a:chOff x="6698441" y="2414530"/>
            <a:chExt cx="277644" cy="357984"/>
          </a:xfrm>
          <a:solidFill>
            <a:srgbClr val="DCAE52"/>
          </a:solidFill>
        </p:grpSpPr>
        <p:sp>
          <p:nvSpPr>
            <p:cNvPr id="123" name="Google Shape;11207;p71">
              <a:extLst>
                <a:ext uri="{FF2B5EF4-FFF2-40B4-BE49-F238E27FC236}">
                  <a16:creationId xmlns:a16="http://schemas.microsoft.com/office/drawing/2014/main" id="{AB72130E-8C6D-4C14-A24A-721900D1B40E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208;p71">
              <a:extLst>
                <a:ext uri="{FF2B5EF4-FFF2-40B4-BE49-F238E27FC236}">
                  <a16:creationId xmlns:a16="http://schemas.microsoft.com/office/drawing/2014/main" id="{CB8E2911-3B59-484B-AE8E-49605CEB0284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209;p71">
              <a:extLst>
                <a:ext uri="{FF2B5EF4-FFF2-40B4-BE49-F238E27FC236}">
                  <a16:creationId xmlns:a16="http://schemas.microsoft.com/office/drawing/2014/main" id="{5D4DCB1A-3E8B-4ED2-8BC1-0E476C4A5064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210;p71">
              <a:extLst>
                <a:ext uri="{FF2B5EF4-FFF2-40B4-BE49-F238E27FC236}">
                  <a16:creationId xmlns:a16="http://schemas.microsoft.com/office/drawing/2014/main" id="{5EA3849C-529A-4D8C-A1BE-E53BDED7FA8A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211;p71">
              <a:extLst>
                <a:ext uri="{FF2B5EF4-FFF2-40B4-BE49-F238E27FC236}">
                  <a16:creationId xmlns:a16="http://schemas.microsoft.com/office/drawing/2014/main" id="{3929A89D-E453-45CE-8527-0EFC21879F68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212;p71">
              <a:extLst>
                <a:ext uri="{FF2B5EF4-FFF2-40B4-BE49-F238E27FC236}">
                  <a16:creationId xmlns:a16="http://schemas.microsoft.com/office/drawing/2014/main" id="{264A05C6-6111-4430-A1E0-96824C74D16B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0982;p71">
            <a:extLst>
              <a:ext uri="{FF2B5EF4-FFF2-40B4-BE49-F238E27FC236}">
                <a16:creationId xmlns:a16="http://schemas.microsoft.com/office/drawing/2014/main" id="{29511489-F9B4-46AE-99FE-30E7FB3B1920}"/>
              </a:ext>
            </a:extLst>
          </p:cNvPr>
          <p:cNvGrpSpPr>
            <a:grpSpLocks noChangeAspect="1"/>
          </p:cNvGrpSpPr>
          <p:nvPr/>
        </p:nvGrpSpPr>
        <p:grpSpPr>
          <a:xfrm>
            <a:off x="5053118" y="3975994"/>
            <a:ext cx="241499" cy="322989"/>
            <a:chOff x="4907159" y="3346936"/>
            <a:chExt cx="264845" cy="354214"/>
          </a:xfrm>
          <a:solidFill>
            <a:srgbClr val="DCAE52"/>
          </a:solidFill>
        </p:grpSpPr>
        <p:sp>
          <p:nvSpPr>
            <p:cNvPr id="190" name="Google Shape;10983;p71">
              <a:extLst>
                <a:ext uri="{FF2B5EF4-FFF2-40B4-BE49-F238E27FC236}">
                  <a16:creationId xmlns:a16="http://schemas.microsoft.com/office/drawing/2014/main" id="{9A530D41-0F03-40A2-9E0F-855353CB1F4B}"/>
                </a:ext>
              </a:extLst>
            </p:cNvPr>
            <p:cNvSpPr/>
            <p:nvPr/>
          </p:nvSpPr>
          <p:spPr>
            <a:xfrm>
              <a:off x="5015061" y="3556752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984;p71">
              <a:extLst>
                <a:ext uri="{FF2B5EF4-FFF2-40B4-BE49-F238E27FC236}">
                  <a16:creationId xmlns:a16="http://schemas.microsoft.com/office/drawing/2014/main" id="{718A0BFF-BA9A-43D9-A369-6B3D4402F4BE}"/>
                </a:ext>
              </a:extLst>
            </p:cNvPr>
            <p:cNvSpPr/>
            <p:nvPr/>
          </p:nvSpPr>
          <p:spPr>
            <a:xfrm>
              <a:off x="4907159" y="3346936"/>
              <a:ext cx="264845" cy="354214"/>
            </a:xfrm>
            <a:custGeom>
              <a:avLst/>
              <a:gdLst/>
              <a:ahLst/>
              <a:cxnLst/>
              <a:rect l="l" t="t" r="r" b="b"/>
              <a:pathLst>
                <a:path w="8360" h="11181" extrusionOk="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454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DCAE52"/>
                </a:solidFill>
              </a:rPr>
              <a:t>AGENDA</a:t>
            </a:r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UNTERNEHMEN &amp; TEAM</a:t>
            </a:r>
            <a:endParaRPr dirty="0"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Vorstellung Vision, Mission und Projektteam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PRODUKT</a:t>
            </a:r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Definition von Produktziel und Produktnutzen (CVP)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WIRTSCHAFTL. ANALYSE</a:t>
            </a:r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Wettbewerbs- und Konkurrenzanalyse (SWOT) und Nutzenanalyse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PRODUKTSPEZIFIKATION</a:t>
            </a:r>
            <a:endParaRPr dirty="0"/>
          </a:p>
        </p:txBody>
      </p:sp>
      <p:sp>
        <p:nvSpPr>
          <p:cNvPr id="351" name="Google Shape;351;p31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Datengrundlage, Spezifikationen und Funktion</a:t>
            </a:r>
            <a:endParaRPr dirty="0"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 idx="15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</p:txBody>
      </p:sp>
      <p:sp>
        <p:nvSpPr>
          <p:cNvPr id="353" name="Google Shape;353;p31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354" name="Google Shape;354;p31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Präsentation Registrierung, Portfolio und Empfehlung</a:t>
            </a:r>
            <a:endParaRPr dirty="0"/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 idx="18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MARKETING</a:t>
            </a:r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Marketingstrategie und Marketingmix</a:t>
            </a:r>
            <a:endParaRPr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 idx="2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Person, Fenster enthält.&#10;&#10;Automatisch generierte Beschreibung">
            <a:extLst>
              <a:ext uri="{FF2B5EF4-FFF2-40B4-BE49-F238E27FC236}">
                <a16:creationId xmlns:a16="http://schemas.microsoft.com/office/drawing/2014/main" id="{54DD1EDC-0B20-4548-BF2A-8B4C2DB3C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5719"/>
          <a:stretch/>
        </p:blipFill>
        <p:spPr>
          <a:xfrm>
            <a:off x="7398499" y="1207331"/>
            <a:ext cx="1328252" cy="11377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k 8" descr="Ein Bild, das Mann, Person, Wand, tragen enthält.&#10;&#10;Automatisch generierte Beschreibung">
            <a:extLst>
              <a:ext uri="{FF2B5EF4-FFF2-40B4-BE49-F238E27FC236}">
                <a16:creationId xmlns:a16="http://schemas.microsoft.com/office/drawing/2014/main" id="{129B30F2-0411-4075-99ED-A257D74B09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6017"/>
          <a:stretch/>
        </p:blipFill>
        <p:spPr>
          <a:xfrm>
            <a:off x="7398499" y="2423884"/>
            <a:ext cx="1328251" cy="11403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014917" y="2337508"/>
            <a:ext cx="5114167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Produktspezifikation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055635" y="3782163"/>
            <a:ext cx="3032731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Grundlage | Spezifikation | Funktion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6" name="Grafik 5" descr="Ein Bild, das Person, Wand, Mann, lächelnd enthält.&#10;&#10;Automatisch generierte Beschreibung">
            <a:extLst>
              <a:ext uri="{FF2B5EF4-FFF2-40B4-BE49-F238E27FC236}">
                <a16:creationId xmlns:a16="http://schemas.microsoft.com/office/drawing/2014/main" id="{1F6882C9-D043-4353-82D1-A095BADE3D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049" b="7097"/>
          <a:stretch/>
        </p:blipFill>
        <p:spPr>
          <a:xfrm>
            <a:off x="7398500" y="3643083"/>
            <a:ext cx="1328251" cy="11403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00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32FB6C-04A1-4FAE-A9DD-0CF39E58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8" r="1" b="1565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4E976D1-810A-4AD4-9FDF-61F65079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859" y="614942"/>
            <a:ext cx="5150100" cy="431400"/>
          </a:xfrm>
        </p:spPr>
        <p:txBody>
          <a:bodyPr/>
          <a:lstStyle/>
          <a:p>
            <a:r>
              <a:rPr lang="de-DE" sz="2800" dirty="0"/>
              <a:t>Produktanforderungen</a:t>
            </a:r>
            <a:endParaRPr lang="de-DE" dirty="0"/>
          </a:p>
        </p:txBody>
      </p:sp>
      <p:grpSp>
        <p:nvGrpSpPr>
          <p:cNvPr id="61" name="Google Shape;9415;p68">
            <a:extLst>
              <a:ext uri="{FF2B5EF4-FFF2-40B4-BE49-F238E27FC236}">
                <a16:creationId xmlns:a16="http://schemas.microsoft.com/office/drawing/2014/main" id="{62A55558-2E41-4C7B-82FE-AC3C1E19F57F}"/>
              </a:ext>
            </a:extLst>
          </p:cNvPr>
          <p:cNvGrpSpPr>
            <a:grpSpLocks noChangeAspect="1"/>
          </p:cNvGrpSpPr>
          <p:nvPr/>
        </p:nvGrpSpPr>
        <p:grpSpPr>
          <a:xfrm>
            <a:off x="3964019" y="-22494"/>
            <a:ext cx="5817010" cy="5165994"/>
            <a:chOff x="3584280" y="3699191"/>
            <a:chExt cx="358069" cy="317995"/>
          </a:xfrm>
          <a:solidFill>
            <a:srgbClr val="DCAE52">
              <a:alpha val="12000"/>
            </a:srgbClr>
          </a:solidFill>
        </p:grpSpPr>
        <p:sp>
          <p:nvSpPr>
            <p:cNvPr id="62" name="Google Shape;9416;p68">
              <a:extLst>
                <a:ext uri="{FF2B5EF4-FFF2-40B4-BE49-F238E27FC236}">
                  <a16:creationId xmlns:a16="http://schemas.microsoft.com/office/drawing/2014/main" id="{951DDD32-1E2C-4D0C-827E-7EC420045C23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68">
              <a:extLst>
                <a:ext uri="{FF2B5EF4-FFF2-40B4-BE49-F238E27FC236}">
                  <a16:creationId xmlns:a16="http://schemas.microsoft.com/office/drawing/2014/main" id="{41B7E7AB-45F2-426F-95F0-383332EDAD4B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68">
              <a:extLst>
                <a:ext uri="{FF2B5EF4-FFF2-40B4-BE49-F238E27FC236}">
                  <a16:creationId xmlns:a16="http://schemas.microsoft.com/office/drawing/2014/main" id="{0F626EE6-A603-40DF-9D76-5CB3DEDCC1BB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68">
              <a:extLst>
                <a:ext uri="{FF2B5EF4-FFF2-40B4-BE49-F238E27FC236}">
                  <a16:creationId xmlns:a16="http://schemas.microsoft.com/office/drawing/2014/main" id="{7E1C305C-D69F-411D-85C9-74D85D2C2A52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372;p33">
            <a:extLst>
              <a:ext uri="{FF2B5EF4-FFF2-40B4-BE49-F238E27FC236}">
                <a16:creationId xmlns:a16="http://schemas.microsoft.com/office/drawing/2014/main" id="{05A0DA1B-C6DC-4315-99F2-19E7A2636248}"/>
              </a:ext>
            </a:extLst>
          </p:cNvPr>
          <p:cNvSpPr txBox="1">
            <a:spLocks/>
          </p:cNvSpPr>
          <p:nvPr/>
        </p:nvSpPr>
        <p:spPr>
          <a:xfrm>
            <a:off x="1219227" y="2931248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accent3"/>
                </a:solidFill>
                <a:latin typeface="Montserrat"/>
              </a:rPr>
              <a:t>Algorithmische</a:t>
            </a:r>
            <a:r>
              <a:rPr lang="en-US" dirty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ontserrat"/>
              </a:rPr>
              <a:t>Auswertung</a:t>
            </a:r>
            <a:r>
              <a:rPr lang="en-US" dirty="0">
                <a:solidFill>
                  <a:schemeClr val="accent3"/>
                </a:solidFill>
                <a:latin typeface="Montserrat"/>
              </a:rPr>
              <a:t> von News-Seiten</a:t>
            </a:r>
          </a:p>
        </p:txBody>
      </p:sp>
      <p:sp>
        <p:nvSpPr>
          <p:cNvPr id="70" name="Google Shape;373;p33">
            <a:extLst>
              <a:ext uri="{FF2B5EF4-FFF2-40B4-BE49-F238E27FC236}">
                <a16:creationId xmlns:a16="http://schemas.microsoft.com/office/drawing/2014/main" id="{3B548E1B-C1F0-4E71-A494-BD22CCB21DEA}"/>
              </a:ext>
            </a:extLst>
          </p:cNvPr>
          <p:cNvSpPr txBox="1">
            <a:spLocks/>
          </p:cNvSpPr>
          <p:nvPr/>
        </p:nvSpPr>
        <p:spPr>
          <a:xfrm>
            <a:off x="1230474" y="2737819"/>
            <a:ext cx="2566351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rgbClr val="DCAE52"/>
                </a:solidFill>
                <a:latin typeface="Abel"/>
              </a:rPr>
              <a:t>ML-</a:t>
            </a:r>
            <a:r>
              <a:rPr lang="de-DE" sz="1800" dirty="0" err="1">
                <a:solidFill>
                  <a:srgbClr val="DCAE52"/>
                </a:solidFill>
                <a:latin typeface="Abel"/>
              </a:rPr>
              <a:t>Prediction</a:t>
            </a:r>
            <a:endParaRPr lang="de-DE" sz="1800" dirty="0">
              <a:solidFill>
                <a:srgbClr val="DCAE52"/>
              </a:solidFill>
              <a:latin typeface="Abel"/>
            </a:endParaRPr>
          </a:p>
        </p:txBody>
      </p:sp>
      <p:sp>
        <p:nvSpPr>
          <p:cNvPr id="71" name="Google Shape;374;p33">
            <a:extLst>
              <a:ext uri="{FF2B5EF4-FFF2-40B4-BE49-F238E27FC236}">
                <a16:creationId xmlns:a16="http://schemas.microsoft.com/office/drawing/2014/main" id="{B5B3997A-5B13-4CD7-9AC7-8461ABC5906C}"/>
              </a:ext>
            </a:extLst>
          </p:cNvPr>
          <p:cNvSpPr txBox="1">
            <a:spLocks/>
          </p:cNvSpPr>
          <p:nvPr/>
        </p:nvSpPr>
        <p:spPr>
          <a:xfrm>
            <a:off x="1219226" y="1614965"/>
            <a:ext cx="2566351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rgbClr val="DCAE52"/>
                </a:solidFill>
                <a:latin typeface="Abel"/>
              </a:rPr>
              <a:t>Risikodifferenzierung</a:t>
            </a:r>
          </a:p>
        </p:txBody>
      </p:sp>
      <p:sp>
        <p:nvSpPr>
          <p:cNvPr id="72" name="Google Shape;375;p33">
            <a:extLst>
              <a:ext uri="{FF2B5EF4-FFF2-40B4-BE49-F238E27FC236}">
                <a16:creationId xmlns:a16="http://schemas.microsoft.com/office/drawing/2014/main" id="{26E8C602-7C91-43C2-989E-417EB827724C}"/>
              </a:ext>
            </a:extLst>
          </p:cNvPr>
          <p:cNvSpPr txBox="1">
            <a:spLocks/>
          </p:cNvSpPr>
          <p:nvPr/>
        </p:nvSpPr>
        <p:spPr>
          <a:xfrm>
            <a:off x="1230476" y="1808394"/>
            <a:ext cx="2337751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rgbClr val="E9E2C9"/>
                </a:solidFill>
                <a:latin typeface="Montserrat"/>
              </a:rPr>
              <a:t>Einstellung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durch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Fragenkatalog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und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Wahlmöglichkeit</a:t>
            </a:r>
            <a:endParaRPr lang="en-US" dirty="0">
              <a:solidFill>
                <a:srgbClr val="E9E2C9"/>
              </a:solidFill>
              <a:latin typeface="Montserrat"/>
            </a:endParaRPr>
          </a:p>
        </p:txBody>
      </p:sp>
      <p:sp>
        <p:nvSpPr>
          <p:cNvPr id="73" name="Google Shape;376;p33">
            <a:extLst>
              <a:ext uri="{FF2B5EF4-FFF2-40B4-BE49-F238E27FC236}">
                <a16:creationId xmlns:a16="http://schemas.microsoft.com/office/drawing/2014/main" id="{DBEDD525-20F2-49E4-8BEC-2DC6A53EA4CE}"/>
              </a:ext>
            </a:extLst>
          </p:cNvPr>
          <p:cNvSpPr txBox="1">
            <a:spLocks/>
          </p:cNvSpPr>
          <p:nvPr/>
        </p:nvSpPr>
        <p:spPr>
          <a:xfrm>
            <a:off x="1230476" y="3694702"/>
            <a:ext cx="281082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rgbClr val="DCAE52"/>
                </a:solidFill>
                <a:latin typeface="Abel"/>
              </a:rPr>
              <a:t>Zuverlässige Empfehlungen</a:t>
            </a:r>
          </a:p>
        </p:txBody>
      </p:sp>
      <p:sp>
        <p:nvSpPr>
          <p:cNvPr id="74" name="Google Shape;377;p33">
            <a:extLst>
              <a:ext uri="{FF2B5EF4-FFF2-40B4-BE49-F238E27FC236}">
                <a16:creationId xmlns:a16="http://schemas.microsoft.com/office/drawing/2014/main" id="{9BAEFEDA-B055-43A2-A189-DC433CDE0B0A}"/>
              </a:ext>
            </a:extLst>
          </p:cNvPr>
          <p:cNvSpPr txBox="1">
            <a:spLocks/>
          </p:cNvSpPr>
          <p:nvPr/>
        </p:nvSpPr>
        <p:spPr>
          <a:xfrm>
            <a:off x="1219228" y="3888131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rgbClr val="E9E2C9"/>
                </a:solidFill>
                <a:latin typeface="Montserrat"/>
              </a:rPr>
              <a:t>Training des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Algorithmus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über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erhobene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Kennzahlen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und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historischen</a:t>
            </a:r>
            <a:r>
              <a:rPr lang="en-US" dirty="0">
                <a:solidFill>
                  <a:srgbClr val="E9E2C9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E9E2C9"/>
                </a:solidFill>
                <a:latin typeface="Montserrat"/>
              </a:rPr>
              <a:t>Daten</a:t>
            </a:r>
            <a:endParaRPr lang="en-US" dirty="0">
              <a:solidFill>
                <a:srgbClr val="E9E2C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4534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Risikobestimmung</a:t>
            </a:r>
            <a:endParaRPr dirty="0"/>
          </a:p>
        </p:txBody>
      </p:sp>
      <p:sp>
        <p:nvSpPr>
          <p:cNvPr id="555" name="Google Shape;555;p43"/>
          <p:cNvSpPr txBox="1">
            <a:spLocks noGrp="1"/>
          </p:cNvSpPr>
          <p:nvPr>
            <p:ph type="body" idx="1"/>
          </p:nvPr>
        </p:nvSpPr>
        <p:spPr>
          <a:xfrm>
            <a:off x="3865666" y="2490443"/>
            <a:ext cx="411408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" dirty="0"/>
              <a:t> </a:t>
            </a:r>
          </a:p>
          <a:p>
            <a:pPr marL="285750" indent="-285750" algn="l"/>
            <a:r>
              <a:rPr lang="en" dirty="0"/>
              <a:t> </a:t>
            </a:r>
          </a:p>
          <a:p>
            <a:pPr marL="0" indent="0" algn="r">
              <a:buNone/>
            </a:pPr>
            <a:endParaRPr lang="en" dirty="0"/>
          </a:p>
          <a:p>
            <a:pPr marL="0" indent="0">
              <a:buNone/>
            </a:pPr>
            <a:endParaRPr dirty="0"/>
          </a:p>
        </p:txBody>
      </p:sp>
      <p:sp>
        <p:nvSpPr>
          <p:cNvPr id="556" name="Google Shape;556;p43"/>
          <p:cNvSpPr txBox="1">
            <a:spLocks noGrp="1"/>
          </p:cNvSpPr>
          <p:nvPr>
            <p:ph type="body" idx="2"/>
          </p:nvPr>
        </p:nvSpPr>
        <p:spPr>
          <a:xfrm>
            <a:off x="4998189" y="2490175"/>
            <a:ext cx="2690635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" dirty="0"/>
              <a:t>Volatilität</a:t>
            </a:r>
          </a:p>
          <a:p>
            <a:pPr marL="285750" indent="-285750" algn="l"/>
            <a:r>
              <a:rPr lang="en" dirty="0"/>
              <a:t>Anzahl Optionsscheine</a:t>
            </a:r>
          </a:p>
          <a:p>
            <a:pPr marL="285750" indent="-285750" algn="l"/>
            <a:r>
              <a:rPr lang="en" dirty="0"/>
              <a:t>Verhältnis Eigen/Fremdkapital</a:t>
            </a:r>
          </a:p>
          <a:p>
            <a:pPr marL="285750" indent="-285750"/>
            <a:endParaRPr dirty="0"/>
          </a:p>
        </p:txBody>
      </p:sp>
      <p:sp>
        <p:nvSpPr>
          <p:cNvPr id="567" name="Google Shape;567;p43"/>
          <p:cNvSpPr txBox="1">
            <a:spLocks noGrp="1"/>
          </p:cNvSpPr>
          <p:nvPr>
            <p:ph type="subTitle" idx="3"/>
          </p:nvPr>
        </p:nvSpPr>
        <p:spPr>
          <a:xfrm>
            <a:off x="2240596" y="221695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Kunde</a:t>
            </a:r>
            <a:endParaRPr dirty="0"/>
          </a:p>
        </p:txBody>
      </p:sp>
      <p:sp>
        <p:nvSpPr>
          <p:cNvPr id="568" name="Google Shape;568;p43"/>
          <p:cNvSpPr txBox="1">
            <a:spLocks noGrp="1"/>
          </p:cNvSpPr>
          <p:nvPr>
            <p:ph type="subTitle" idx="4"/>
          </p:nvPr>
        </p:nvSpPr>
        <p:spPr>
          <a:xfrm>
            <a:off x="4304204" y="221695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Aktie</a:t>
            </a:r>
            <a:endParaRPr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1B15E18-D2BD-48C5-B1C6-525D9A2A3330}"/>
              </a:ext>
            </a:extLst>
          </p:cNvPr>
          <p:cNvGrpSpPr/>
          <p:nvPr/>
        </p:nvGrpSpPr>
        <p:grpSpPr>
          <a:xfrm>
            <a:off x="3260472" y="1724359"/>
            <a:ext cx="558070" cy="327458"/>
            <a:chOff x="2572091" y="1827665"/>
            <a:chExt cx="558070" cy="327458"/>
          </a:xfrm>
          <a:solidFill>
            <a:srgbClr val="DCAE52"/>
          </a:solidFill>
        </p:grpSpPr>
        <p:grpSp>
          <p:nvGrpSpPr>
            <p:cNvPr id="17" name="Google Shape;9276;p68">
              <a:extLst>
                <a:ext uri="{FF2B5EF4-FFF2-40B4-BE49-F238E27FC236}">
                  <a16:creationId xmlns:a16="http://schemas.microsoft.com/office/drawing/2014/main" id="{0327A795-19F6-49E0-AF50-CA48D6C45DF6}"/>
                </a:ext>
              </a:extLst>
            </p:cNvPr>
            <p:cNvGrpSpPr/>
            <p:nvPr/>
          </p:nvGrpSpPr>
          <p:grpSpPr>
            <a:xfrm>
              <a:off x="2572091" y="1827665"/>
              <a:ext cx="255247" cy="327458"/>
              <a:chOff x="6974158" y="2789537"/>
              <a:chExt cx="255247" cy="327458"/>
            </a:xfrm>
            <a:grpFill/>
          </p:grpSpPr>
          <p:sp>
            <p:nvSpPr>
              <p:cNvPr id="18" name="Google Shape;9277;p68">
                <a:extLst>
                  <a:ext uri="{FF2B5EF4-FFF2-40B4-BE49-F238E27FC236}">
                    <a16:creationId xmlns:a16="http://schemas.microsoft.com/office/drawing/2014/main" id="{6E4D2574-A96A-4BC1-8E6C-10E241B6DBFA}"/>
                  </a:ext>
                </a:extLst>
              </p:cNvPr>
              <p:cNvSpPr/>
              <p:nvPr/>
            </p:nvSpPr>
            <p:spPr>
              <a:xfrm>
                <a:off x="7066407" y="2897282"/>
                <a:ext cx="9876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66" extrusionOk="0">
                    <a:moveTo>
                      <a:pt x="144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72" y="465"/>
                      <a:pt x="144" y="465"/>
                    </a:cubicBezTo>
                    <a:cubicBezTo>
                      <a:pt x="227" y="465"/>
                      <a:pt x="299" y="394"/>
                      <a:pt x="299" y="322"/>
                    </a:cubicBezTo>
                    <a:lnTo>
                      <a:pt x="299" y="155"/>
                    </a:lnTo>
                    <a:cubicBezTo>
                      <a:pt x="310" y="60"/>
                      <a:pt x="239" y="1"/>
                      <a:pt x="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278;p68">
                <a:extLst>
                  <a:ext uri="{FF2B5EF4-FFF2-40B4-BE49-F238E27FC236}">
                    <a16:creationId xmlns:a16="http://schemas.microsoft.com/office/drawing/2014/main" id="{F716C386-3920-478D-BC8F-B0D76EE2E9D3}"/>
                  </a:ext>
                </a:extLst>
              </p:cNvPr>
              <p:cNvSpPr/>
              <p:nvPr/>
            </p:nvSpPr>
            <p:spPr>
              <a:xfrm>
                <a:off x="7127662" y="2897282"/>
                <a:ext cx="9495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66" extrusionOk="0">
                    <a:moveTo>
                      <a:pt x="155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84" y="465"/>
                      <a:pt x="155" y="465"/>
                    </a:cubicBezTo>
                    <a:cubicBezTo>
                      <a:pt x="227" y="465"/>
                      <a:pt x="298" y="394"/>
                      <a:pt x="298" y="322"/>
                    </a:cubicBezTo>
                    <a:lnTo>
                      <a:pt x="298" y="155"/>
                    </a:lnTo>
                    <a:cubicBezTo>
                      <a:pt x="298" y="60"/>
                      <a:pt x="239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279;p68">
                <a:extLst>
                  <a:ext uri="{FF2B5EF4-FFF2-40B4-BE49-F238E27FC236}">
                    <a16:creationId xmlns:a16="http://schemas.microsoft.com/office/drawing/2014/main" id="{56A3C5C8-0A87-4781-B474-C76FE38C3C3D}"/>
                  </a:ext>
                </a:extLst>
              </p:cNvPr>
              <p:cNvSpPr/>
              <p:nvPr/>
            </p:nvSpPr>
            <p:spPr>
              <a:xfrm>
                <a:off x="7081935" y="2933292"/>
                <a:ext cx="40837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463" extrusionOk="0">
                    <a:moveTo>
                      <a:pt x="162" y="1"/>
                    </a:moveTo>
                    <a:cubicBezTo>
                      <a:pt x="125" y="1"/>
                      <a:pt x="89" y="16"/>
                      <a:pt x="60" y="45"/>
                    </a:cubicBezTo>
                    <a:cubicBezTo>
                      <a:pt x="0" y="105"/>
                      <a:pt x="0" y="200"/>
                      <a:pt x="60" y="260"/>
                    </a:cubicBezTo>
                    <a:cubicBezTo>
                      <a:pt x="191" y="391"/>
                      <a:pt x="417" y="462"/>
                      <a:pt x="655" y="462"/>
                    </a:cubicBezTo>
                    <a:cubicBezTo>
                      <a:pt x="893" y="462"/>
                      <a:pt x="1119" y="391"/>
                      <a:pt x="1250" y="260"/>
                    </a:cubicBezTo>
                    <a:cubicBezTo>
                      <a:pt x="1286" y="200"/>
                      <a:pt x="1286" y="105"/>
                      <a:pt x="1226" y="45"/>
                    </a:cubicBezTo>
                    <a:cubicBezTo>
                      <a:pt x="1197" y="16"/>
                      <a:pt x="1158" y="1"/>
                      <a:pt x="1119" y="1"/>
                    </a:cubicBezTo>
                    <a:cubicBezTo>
                      <a:pt x="1081" y="1"/>
                      <a:pt x="1042" y="16"/>
                      <a:pt x="1012" y="45"/>
                    </a:cubicBezTo>
                    <a:cubicBezTo>
                      <a:pt x="953" y="105"/>
                      <a:pt x="822" y="164"/>
                      <a:pt x="643" y="164"/>
                    </a:cubicBezTo>
                    <a:cubicBezTo>
                      <a:pt x="464" y="164"/>
                      <a:pt x="310" y="105"/>
                      <a:pt x="274" y="45"/>
                    </a:cubicBezTo>
                    <a:cubicBezTo>
                      <a:pt x="238" y="16"/>
                      <a:pt x="199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280;p68">
                <a:extLst>
                  <a:ext uri="{FF2B5EF4-FFF2-40B4-BE49-F238E27FC236}">
                    <a16:creationId xmlns:a16="http://schemas.microsoft.com/office/drawing/2014/main" id="{987A5AF0-674E-4D3F-A74E-F8319ED8056C}"/>
                  </a:ext>
                </a:extLst>
              </p:cNvPr>
              <p:cNvSpPr/>
              <p:nvPr/>
            </p:nvSpPr>
            <p:spPr>
              <a:xfrm>
                <a:off x="6974158" y="2789537"/>
                <a:ext cx="255247" cy="32745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312" extrusionOk="0">
                    <a:moveTo>
                      <a:pt x="6228" y="2167"/>
                    </a:moveTo>
                    <a:lnTo>
                      <a:pt x="6132" y="3239"/>
                    </a:lnTo>
                    <a:lnTo>
                      <a:pt x="6121" y="3239"/>
                    </a:lnTo>
                    <a:cubicBezTo>
                      <a:pt x="6025" y="3239"/>
                      <a:pt x="5942" y="3156"/>
                      <a:pt x="5942" y="3060"/>
                    </a:cubicBezTo>
                    <a:lnTo>
                      <a:pt x="5942" y="2227"/>
                    </a:lnTo>
                    <a:cubicBezTo>
                      <a:pt x="6049" y="2227"/>
                      <a:pt x="6132" y="2191"/>
                      <a:pt x="6228" y="2167"/>
                    </a:cubicBezTo>
                    <a:close/>
                    <a:moveTo>
                      <a:pt x="5787" y="322"/>
                    </a:moveTo>
                    <a:cubicBezTo>
                      <a:pt x="6240" y="322"/>
                      <a:pt x="6609" y="691"/>
                      <a:pt x="6609" y="1131"/>
                    </a:cubicBezTo>
                    <a:cubicBezTo>
                      <a:pt x="6609" y="1584"/>
                      <a:pt x="6240" y="1953"/>
                      <a:pt x="5787" y="1953"/>
                    </a:cubicBezTo>
                    <a:cubicBezTo>
                      <a:pt x="5490" y="1953"/>
                      <a:pt x="5228" y="1786"/>
                      <a:pt x="5073" y="1536"/>
                    </a:cubicBezTo>
                    <a:cubicBezTo>
                      <a:pt x="5048" y="1487"/>
                      <a:pt x="4996" y="1455"/>
                      <a:pt x="4942" y="1455"/>
                    </a:cubicBezTo>
                    <a:cubicBezTo>
                      <a:pt x="4918" y="1455"/>
                      <a:pt x="4893" y="1462"/>
                      <a:pt x="4870" y="1477"/>
                    </a:cubicBezTo>
                    <a:cubicBezTo>
                      <a:pt x="4799" y="1524"/>
                      <a:pt x="4763" y="1608"/>
                      <a:pt x="4811" y="1691"/>
                    </a:cubicBezTo>
                    <a:cubicBezTo>
                      <a:pt x="4823" y="1703"/>
                      <a:pt x="4823" y="1715"/>
                      <a:pt x="4835" y="1727"/>
                    </a:cubicBezTo>
                    <a:cubicBezTo>
                      <a:pt x="4775" y="1763"/>
                      <a:pt x="4716" y="1786"/>
                      <a:pt x="4656" y="1786"/>
                    </a:cubicBezTo>
                    <a:cubicBezTo>
                      <a:pt x="4477" y="1786"/>
                      <a:pt x="4335" y="1643"/>
                      <a:pt x="4335" y="1465"/>
                    </a:cubicBezTo>
                    <a:cubicBezTo>
                      <a:pt x="4335" y="1370"/>
                      <a:pt x="4263" y="1310"/>
                      <a:pt x="4180" y="1310"/>
                    </a:cubicBezTo>
                    <a:cubicBezTo>
                      <a:pt x="4108" y="1310"/>
                      <a:pt x="4037" y="1393"/>
                      <a:pt x="4037" y="1465"/>
                    </a:cubicBezTo>
                    <a:cubicBezTo>
                      <a:pt x="4037" y="1810"/>
                      <a:pt x="4323" y="2108"/>
                      <a:pt x="4680" y="2108"/>
                    </a:cubicBezTo>
                    <a:cubicBezTo>
                      <a:pt x="4811" y="2108"/>
                      <a:pt x="4942" y="2060"/>
                      <a:pt x="5061" y="1965"/>
                    </a:cubicBezTo>
                    <a:cubicBezTo>
                      <a:pt x="5228" y="2120"/>
                      <a:pt x="5442" y="2227"/>
                      <a:pt x="5668" y="2251"/>
                    </a:cubicBezTo>
                    <a:lnTo>
                      <a:pt x="5668" y="3072"/>
                    </a:lnTo>
                    <a:cubicBezTo>
                      <a:pt x="5668" y="3334"/>
                      <a:pt x="5882" y="3548"/>
                      <a:pt x="6144" y="3548"/>
                    </a:cubicBezTo>
                    <a:lnTo>
                      <a:pt x="6382" y="3548"/>
                    </a:lnTo>
                    <a:cubicBezTo>
                      <a:pt x="6454" y="3548"/>
                      <a:pt x="6513" y="3572"/>
                      <a:pt x="6573" y="3632"/>
                    </a:cubicBezTo>
                    <a:cubicBezTo>
                      <a:pt x="6621" y="3691"/>
                      <a:pt x="6656" y="3751"/>
                      <a:pt x="6633" y="3834"/>
                    </a:cubicBezTo>
                    <a:cubicBezTo>
                      <a:pt x="6621" y="3953"/>
                      <a:pt x="6502" y="4049"/>
                      <a:pt x="6371" y="4049"/>
                    </a:cubicBezTo>
                    <a:lnTo>
                      <a:pt x="6299" y="4049"/>
                    </a:lnTo>
                    <a:lnTo>
                      <a:pt x="6299" y="4037"/>
                    </a:lnTo>
                    <a:cubicBezTo>
                      <a:pt x="6299" y="3953"/>
                      <a:pt x="6216" y="3894"/>
                      <a:pt x="6144" y="3894"/>
                    </a:cubicBezTo>
                    <a:cubicBezTo>
                      <a:pt x="6061" y="3894"/>
                      <a:pt x="6001" y="3965"/>
                      <a:pt x="6001" y="4037"/>
                    </a:cubicBezTo>
                    <a:cubicBezTo>
                      <a:pt x="6001" y="5108"/>
                      <a:pt x="5120" y="5977"/>
                      <a:pt x="4049" y="5977"/>
                    </a:cubicBezTo>
                    <a:cubicBezTo>
                      <a:pt x="2953" y="5977"/>
                      <a:pt x="2084" y="5096"/>
                      <a:pt x="2084" y="4025"/>
                    </a:cubicBezTo>
                    <a:cubicBezTo>
                      <a:pt x="2084" y="3929"/>
                      <a:pt x="2013" y="3870"/>
                      <a:pt x="1941" y="3870"/>
                    </a:cubicBezTo>
                    <a:cubicBezTo>
                      <a:pt x="1858" y="3870"/>
                      <a:pt x="1787" y="3953"/>
                      <a:pt x="1787" y="4025"/>
                    </a:cubicBezTo>
                    <a:lnTo>
                      <a:pt x="1787" y="4037"/>
                    </a:lnTo>
                    <a:lnTo>
                      <a:pt x="1703" y="4037"/>
                    </a:lnTo>
                    <a:cubicBezTo>
                      <a:pt x="1620" y="4037"/>
                      <a:pt x="1560" y="4013"/>
                      <a:pt x="1501" y="3953"/>
                    </a:cubicBezTo>
                    <a:cubicBezTo>
                      <a:pt x="1465" y="3894"/>
                      <a:pt x="1429" y="3834"/>
                      <a:pt x="1441" y="3751"/>
                    </a:cubicBezTo>
                    <a:cubicBezTo>
                      <a:pt x="1465" y="3632"/>
                      <a:pt x="1584" y="3537"/>
                      <a:pt x="1715" y="3537"/>
                    </a:cubicBezTo>
                    <a:lnTo>
                      <a:pt x="1941" y="3537"/>
                    </a:lnTo>
                    <a:cubicBezTo>
                      <a:pt x="2203" y="3537"/>
                      <a:pt x="2418" y="3322"/>
                      <a:pt x="2418" y="3060"/>
                    </a:cubicBezTo>
                    <a:lnTo>
                      <a:pt x="2418" y="2358"/>
                    </a:lnTo>
                    <a:cubicBezTo>
                      <a:pt x="2418" y="2084"/>
                      <a:pt x="2632" y="1870"/>
                      <a:pt x="2906" y="1870"/>
                    </a:cubicBezTo>
                    <a:lnTo>
                      <a:pt x="3525" y="1870"/>
                    </a:lnTo>
                    <a:cubicBezTo>
                      <a:pt x="3620" y="1870"/>
                      <a:pt x="3680" y="1786"/>
                      <a:pt x="3680" y="1715"/>
                    </a:cubicBezTo>
                    <a:cubicBezTo>
                      <a:pt x="3680" y="1632"/>
                      <a:pt x="3608" y="1572"/>
                      <a:pt x="3525" y="1572"/>
                    </a:cubicBezTo>
                    <a:lnTo>
                      <a:pt x="2906" y="1572"/>
                    </a:lnTo>
                    <a:cubicBezTo>
                      <a:pt x="2477" y="1572"/>
                      <a:pt x="2120" y="1929"/>
                      <a:pt x="2120" y="2358"/>
                    </a:cubicBezTo>
                    <a:lnTo>
                      <a:pt x="2120" y="3060"/>
                    </a:lnTo>
                    <a:cubicBezTo>
                      <a:pt x="2120" y="3144"/>
                      <a:pt x="2037" y="3239"/>
                      <a:pt x="1941" y="3239"/>
                    </a:cubicBezTo>
                    <a:lnTo>
                      <a:pt x="1906" y="3239"/>
                    </a:lnTo>
                    <a:lnTo>
                      <a:pt x="1739" y="1572"/>
                    </a:lnTo>
                    <a:cubicBezTo>
                      <a:pt x="1715" y="1251"/>
                      <a:pt x="1822" y="929"/>
                      <a:pt x="2025" y="691"/>
                    </a:cubicBezTo>
                    <a:cubicBezTo>
                      <a:pt x="2239" y="453"/>
                      <a:pt x="2549" y="322"/>
                      <a:pt x="2870" y="322"/>
                    </a:cubicBezTo>
                    <a:close/>
                    <a:moveTo>
                      <a:pt x="5013" y="6013"/>
                    </a:moveTo>
                    <a:lnTo>
                      <a:pt x="5013" y="6537"/>
                    </a:lnTo>
                    <a:cubicBezTo>
                      <a:pt x="5013" y="6823"/>
                      <a:pt x="5204" y="7073"/>
                      <a:pt x="5478" y="7144"/>
                    </a:cubicBezTo>
                    <a:lnTo>
                      <a:pt x="5740" y="7227"/>
                    </a:lnTo>
                    <a:cubicBezTo>
                      <a:pt x="5668" y="7478"/>
                      <a:pt x="5537" y="7716"/>
                      <a:pt x="5370" y="7906"/>
                    </a:cubicBezTo>
                    <a:cubicBezTo>
                      <a:pt x="5311" y="7966"/>
                      <a:pt x="5323" y="8073"/>
                      <a:pt x="5382" y="8120"/>
                    </a:cubicBezTo>
                    <a:cubicBezTo>
                      <a:pt x="5418" y="8144"/>
                      <a:pt x="5442" y="8156"/>
                      <a:pt x="5490" y="8156"/>
                    </a:cubicBezTo>
                    <a:cubicBezTo>
                      <a:pt x="5537" y="8156"/>
                      <a:pt x="5585" y="8144"/>
                      <a:pt x="5609" y="8120"/>
                    </a:cubicBezTo>
                    <a:cubicBezTo>
                      <a:pt x="5823" y="7882"/>
                      <a:pt x="5966" y="7608"/>
                      <a:pt x="6061" y="7311"/>
                    </a:cubicBezTo>
                    <a:lnTo>
                      <a:pt x="6382" y="7418"/>
                    </a:lnTo>
                    <a:cubicBezTo>
                      <a:pt x="6204" y="7906"/>
                      <a:pt x="5930" y="8335"/>
                      <a:pt x="5525" y="8668"/>
                    </a:cubicBezTo>
                    <a:cubicBezTo>
                      <a:pt x="5085" y="9013"/>
                      <a:pt x="4573" y="9204"/>
                      <a:pt x="4001" y="9204"/>
                    </a:cubicBezTo>
                    <a:cubicBezTo>
                      <a:pt x="3442" y="9204"/>
                      <a:pt x="2918" y="9025"/>
                      <a:pt x="2489" y="8668"/>
                    </a:cubicBezTo>
                    <a:cubicBezTo>
                      <a:pt x="2096" y="8359"/>
                      <a:pt x="1810" y="7918"/>
                      <a:pt x="1668" y="7442"/>
                    </a:cubicBezTo>
                    <a:lnTo>
                      <a:pt x="2001" y="7347"/>
                    </a:lnTo>
                    <a:cubicBezTo>
                      <a:pt x="2108" y="7739"/>
                      <a:pt x="2358" y="8097"/>
                      <a:pt x="2680" y="8370"/>
                    </a:cubicBezTo>
                    <a:cubicBezTo>
                      <a:pt x="3049" y="8668"/>
                      <a:pt x="3513" y="8847"/>
                      <a:pt x="4001" y="8847"/>
                    </a:cubicBezTo>
                    <a:cubicBezTo>
                      <a:pt x="4382" y="8847"/>
                      <a:pt x="4739" y="8751"/>
                      <a:pt x="5049" y="8561"/>
                    </a:cubicBezTo>
                    <a:cubicBezTo>
                      <a:pt x="5120" y="8513"/>
                      <a:pt x="5132" y="8430"/>
                      <a:pt x="5109" y="8359"/>
                    </a:cubicBezTo>
                    <a:cubicBezTo>
                      <a:pt x="5077" y="8304"/>
                      <a:pt x="5031" y="8280"/>
                      <a:pt x="4979" y="8280"/>
                    </a:cubicBezTo>
                    <a:cubicBezTo>
                      <a:pt x="4952" y="8280"/>
                      <a:pt x="4923" y="8287"/>
                      <a:pt x="4894" y="8299"/>
                    </a:cubicBezTo>
                    <a:cubicBezTo>
                      <a:pt x="4632" y="8442"/>
                      <a:pt x="4311" y="8537"/>
                      <a:pt x="4001" y="8537"/>
                    </a:cubicBezTo>
                    <a:cubicBezTo>
                      <a:pt x="3215" y="8537"/>
                      <a:pt x="2513" y="8001"/>
                      <a:pt x="2299" y="7239"/>
                    </a:cubicBezTo>
                    <a:lnTo>
                      <a:pt x="2596" y="7144"/>
                    </a:lnTo>
                    <a:cubicBezTo>
                      <a:pt x="2858" y="7073"/>
                      <a:pt x="3049" y="6823"/>
                      <a:pt x="3049" y="6537"/>
                    </a:cubicBezTo>
                    <a:lnTo>
                      <a:pt x="3049" y="6013"/>
                    </a:lnTo>
                    <a:cubicBezTo>
                      <a:pt x="3346" y="6168"/>
                      <a:pt x="3680" y="6239"/>
                      <a:pt x="4037" y="6239"/>
                    </a:cubicBezTo>
                    <a:cubicBezTo>
                      <a:pt x="4394" y="6239"/>
                      <a:pt x="4716" y="6168"/>
                      <a:pt x="5013" y="6013"/>
                    </a:cubicBezTo>
                    <a:close/>
                    <a:moveTo>
                      <a:pt x="2870" y="0"/>
                    </a:moveTo>
                    <a:cubicBezTo>
                      <a:pt x="2477" y="0"/>
                      <a:pt x="2084" y="179"/>
                      <a:pt x="1799" y="477"/>
                    </a:cubicBezTo>
                    <a:cubicBezTo>
                      <a:pt x="1537" y="774"/>
                      <a:pt x="1406" y="1179"/>
                      <a:pt x="1429" y="1596"/>
                    </a:cubicBezTo>
                    <a:lnTo>
                      <a:pt x="1596" y="3251"/>
                    </a:lnTo>
                    <a:cubicBezTo>
                      <a:pt x="1358" y="3298"/>
                      <a:pt x="1144" y="3489"/>
                      <a:pt x="1132" y="3739"/>
                    </a:cubicBezTo>
                    <a:cubicBezTo>
                      <a:pt x="1120" y="3894"/>
                      <a:pt x="1168" y="4049"/>
                      <a:pt x="1263" y="4168"/>
                    </a:cubicBezTo>
                    <a:cubicBezTo>
                      <a:pt x="1370" y="4287"/>
                      <a:pt x="1525" y="4346"/>
                      <a:pt x="1680" y="4346"/>
                    </a:cubicBezTo>
                    <a:lnTo>
                      <a:pt x="1799" y="4346"/>
                    </a:lnTo>
                    <a:cubicBezTo>
                      <a:pt x="1894" y="4989"/>
                      <a:pt x="2251" y="5525"/>
                      <a:pt x="2739" y="5882"/>
                    </a:cubicBezTo>
                    <a:lnTo>
                      <a:pt x="2739" y="6585"/>
                    </a:lnTo>
                    <a:cubicBezTo>
                      <a:pt x="2739" y="6727"/>
                      <a:pt x="2632" y="6870"/>
                      <a:pt x="2501" y="6894"/>
                    </a:cubicBezTo>
                    <a:lnTo>
                      <a:pt x="810" y="7406"/>
                    </a:lnTo>
                    <a:cubicBezTo>
                      <a:pt x="322" y="7537"/>
                      <a:pt x="1" y="7978"/>
                      <a:pt x="1" y="8478"/>
                    </a:cubicBezTo>
                    <a:lnTo>
                      <a:pt x="1" y="10168"/>
                    </a:lnTo>
                    <a:cubicBezTo>
                      <a:pt x="1" y="10252"/>
                      <a:pt x="72" y="10311"/>
                      <a:pt x="144" y="10311"/>
                    </a:cubicBezTo>
                    <a:cubicBezTo>
                      <a:pt x="227" y="10311"/>
                      <a:pt x="298" y="10240"/>
                      <a:pt x="298" y="10168"/>
                    </a:cubicBezTo>
                    <a:lnTo>
                      <a:pt x="298" y="8466"/>
                    </a:lnTo>
                    <a:cubicBezTo>
                      <a:pt x="298" y="8109"/>
                      <a:pt x="537" y="7787"/>
                      <a:pt x="882" y="7680"/>
                    </a:cubicBezTo>
                    <a:lnTo>
                      <a:pt x="1370" y="7537"/>
                    </a:lnTo>
                    <a:cubicBezTo>
                      <a:pt x="1513" y="8073"/>
                      <a:pt x="1846" y="8549"/>
                      <a:pt x="2275" y="8906"/>
                    </a:cubicBezTo>
                    <a:cubicBezTo>
                      <a:pt x="2751" y="9287"/>
                      <a:pt x="3358" y="9502"/>
                      <a:pt x="3989" y="9502"/>
                    </a:cubicBezTo>
                    <a:cubicBezTo>
                      <a:pt x="4608" y="9502"/>
                      <a:pt x="5204" y="9287"/>
                      <a:pt x="5704" y="8906"/>
                    </a:cubicBezTo>
                    <a:cubicBezTo>
                      <a:pt x="6144" y="8549"/>
                      <a:pt x="6454" y="8073"/>
                      <a:pt x="6621" y="7537"/>
                    </a:cubicBezTo>
                    <a:lnTo>
                      <a:pt x="7144" y="7680"/>
                    </a:lnTo>
                    <a:cubicBezTo>
                      <a:pt x="7490" y="7787"/>
                      <a:pt x="7728" y="8097"/>
                      <a:pt x="7728" y="8466"/>
                    </a:cubicBezTo>
                    <a:lnTo>
                      <a:pt x="7728" y="10168"/>
                    </a:lnTo>
                    <a:cubicBezTo>
                      <a:pt x="7728" y="10252"/>
                      <a:pt x="7799" y="10311"/>
                      <a:pt x="7871" y="10311"/>
                    </a:cubicBezTo>
                    <a:cubicBezTo>
                      <a:pt x="7966" y="10311"/>
                      <a:pt x="8026" y="10240"/>
                      <a:pt x="8026" y="10168"/>
                    </a:cubicBezTo>
                    <a:lnTo>
                      <a:pt x="8026" y="8466"/>
                    </a:lnTo>
                    <a:cubicBezTo>
                      <a:pt x="8037" y="7966"/>
                      <a:pt x="7716" y="7525"/>
                      <a:pt x="7240" y="7382"/>
                    </a:cubicBezTo>
                    <a:lnTo>
                      <a:pt x="5537" y="6882"/>
                    </a:lnTo>
                    <a:cubicBezTo>
                      <a:pt x="5406" y="6835"/>
                      <a:pt x="5299" y="6704"/>
                      <a:pt x="5299" y="6573"/>
                    </a:cubicBezTo>
                    <a:lnTo>
                      <a:pt x="5299" y="5870"/>
                    </a:lnTo>
                    <a:cubicBezTo>
                      <a:pt x="5811" y="5525"/>
                      <a:pt x="6168" y="4977"/>
                      <a:pt x="6240" y="4334"/>
                    </a:cubicBezTo>
                    <a:lnTo>
                      <a:pt x="6323" y="4334"/>
                    </a:lnTo>
                    <a:cubicBezTo>
                      <a:pt x="6621" y="4334"/>
                      <a:pt x="6871" y="4108"/>
                      <a:pt x="6906" y="3846"/>
                    </a:cubicBezTo>
                    <a:cubicBezTo>
                      <a:pt x="6918" y="3691"/>
                      <a:pt x="6871" y="3525"/>
                      <a:pt x="6775" y="3417"/>
                    </a:cubicBezTo>
                    <a:cubicBezTo>
                      <a:pt x="6680" y="3322"/>
                      <a:pt x="6561" y="3251"/>
                      <a:pt x="6442" y="3239"/>
                    </a:cubicBezTo>
                    <a:lnTo>
                      <a:pt x="6549" y="1941"/>
                    </a:lnTo>
                    <a:cubicBezTo>
                      <a:pt x="6775" y="1727"/>
                      <a:pt x="6906" y="1453"/>
                      <a:pt x="6906" y="1120"/>
                    </a:cubicBezTo>
                    <a:cubicBezTo>
                      <a:pt x="6906" y="512"/>
                      <a:pt x="6394" y="0"/>
                      <a:pt x="57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281;p68">
                <a:extLst>
                  <a:ext uri="{FF2B5EF4-FFF2-40B4-BE49-F238E27FC236}">
                    <a16:creationId xmlns:a16="http://schemas.microsoft.com/office/drawing/2014/main" id="{47E7D3B1-9174-44B9-B475-6A93AB19B3CA}"/>
                  </a:ext>
                </a:extLst>
              </p:cNvPr>
              <p:cNvSpPr/>
              <p:nvPr/>
            </p:nvSpPr>
            <p:spPr>
              <a:xfrm>
                <a:off x="7061135" y="2881785"/>
                <a:ext cx="2006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99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5"/>
                    </a:cubicBezTo>
                    <a:cubicBezTo>
                      <a:pt x="0" y="227"/>
                      <a:pt x="72" y="298"/>
                      <a:pt x="155" y="298"/>
                    </a:cubicBezTo>
                    <a:lnTo>
                      <a:pt x="476" y="298"/>
                    </a:lnTo>
                    <a:cubicBezTo>
                      <a:pt x="560" y="298"/>
                      <a:pt x="631" y="227"/>
                      <a:pt x="631" y="155"/>
                    </a:cubicBezTo>
                    <a:cubicBezTo>
                      <a:pt x="631" y="72"/>
                      <a:pt x="572" y="1"/>
                      <a:pt x="4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282;p68">
                <a:extLst>
                  <a:ext uri="{FF2B5EF4-FFF2-40B4-BE49-F238E27FC236}">
                    <a16:creationId xmlns:a16="http://schemas.microsoft.com/office/drawing/2014/main" id="{2E2B42DB-ACF5-4F71-B066-81CD59EB09B4}"/>
                  </a:ext>
                </a:extLst>
              </p:cNvPr>
              <p:cNvSpPr/>
              <p:nvPr/>
            </p:nvSpPr>
            <p:spPr>
              <a:xfrm>
                <a:off x="7122740" y="2881785"/>
                <a:ext cx="19688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99" extrusionOk="0">
                    <a:moveTo>
                      <a:pt x="144" y="1"/>
                    </a:moveTo>
                    <a:cubicBezTo>
                      <a:pt x="60" y="1"/>
                      <a:pt x="1" y="72"/>
                      <a:pt x="1" y="155"/>
                    </a:cubicBezTo>
                    <a:cubicBezTo>
                      <a:pt x="1" y="227"/>
                      <a:pt x="72" y="298"/>
                      <a:pt x="144" y="298"/>
                    </a:cubicBezTo>
                    <a:lnTo>
                      <a:pt x="477" y="298"/>
                    </a:lnTo>
                    <a:cubicBezTo>
                      <a:pt x="560" y="298"/>
                      <a:pt x="620" y="227"/>
                      <a:pt x="620" y="155"/>
                    </a:cubicBezTo>
                    <a:cubicBezTo>
                      <a:pt x="620" y="72"/>
                      <a:pt x="560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9283;p68">
              <a:extLst>
                <a:ext uri="{FF2B5EF4-FFF2-40B4-BE49-F238E27FC236}">
                  <a16:creationId xmlns:a16="http://schemas.microsoft.com/office/drawing/2014/main" id="{4B1DCF08-CB28-40E6-8821-BE9070AACD64}"/>
                </a:ext>
              </a:extLst>
            </p:cNvPr>
            <p:cNvGrpSpPr/>
            <p:nvPr/>
          </p:nvGrpSpPr>
          <p:grpSpPr>
            <a:xfrm>
              <a:off x="2885870" y="1828427"/>
              <a:ext cx="244291" cy="326314"/>
              <a:chOff x="7530697" y="2790299"/>
              <a:chExt cx="244291" cy="326314"/>
            </a:xfrm>
            <a:grpFill/>
          </p:grpSpPr>
          <p:sp>
            <p:nvSpPr>
              <p:cNvPr id="25" name="Google Shape;9284;p68">
                <a:extLst>
                  <a:ext uri="{FF2B5EF4-FFF2-40B4-BE49-F238E27FC236}">
                    <a16:creationId xmlns:a16="http://schemas.microsoft.com/office/drawing/2014/main" id="{4C626273-929E-4419-9738-8F5CABEEC3F3}"/>
                  </a:ext>
                </a:extLst>
              </p:cNvPr>
              <p:cNvSpPr/>
              <p:nvPr/>
            </p:nvSpPr>
            <p:spPr>
              <a:xfrm>
                <a:off x="7616911" y="2907507"/>
                <a:ext cx="9463" cy="1438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53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55" y="453"/>
                    </a:cubicBezTo>
                    <a:cubicBezTo>
                      <a:pt x="227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285;p68">
                <a:extLst>
                  <a:ext uri="{FF2B5EF4-FFF2-40B4-BE49-F238E27FC236}">
                    <a16:creationId xmlns:a16="http://schemas.microsoft.com/office/drawing/2014/main" id="{90B5ED8B-0242-4B4A-917A-35379C12B942}"/>
                  </a:ext>
                </a:extLst>
              </p:cNvPr>
              <p:cNvSpPr/>
              <p:nvPr/>
            </p:nvSpPr>
            <p:spPr>
              <a:xfrm>
                <a:off x="7678548" y="2907507"/>
                <a:ext cx="9463" cy="1438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53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43" y="453"/>
                    </a:cubicBezTo>
                    <a:cubicBezTo>
                      <a:pt x="214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86;p68">
                <a:extLst>
                  <a:ext uri="{FF2B5EF4-FFF2-40B4-BE49-F238E27FC236}">
                    <a16:creationId xmlns:a16="http://schemas.microsoft.com/office/drawing/2014/main" id="{7C80FBA3-4242-43EE-A3DF-D759DF67005D}"/>
                  </a:ext>
                </a:extLst>
              </p:cNvPr>
              <p:cNvSpPr/>
              <p:nvPr/>
            </p:nvSpPr>
            <p:spPr>
              <a:xfrm>
                <a:off x="7632408" y="2943136"/>
                <a:ext cx="40869" cy="1467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62" extrusionOk="0">
                    <a:moveTo>
                      <a:pt x="167" y="0"/>
                    </a:moveTo>
                    <a:cubicBezTo>
                      <a:pt x="129" y="0"/>
                      <a:pt x="90" y="15"/>
                      <a:pt x="60" y="45"/>
                    </a:cubicBezTo>
                    <a:cubicBezTo>
                      <a:pt x="1" y="104"/>
                      <a:pt x="1" y="200"/>
                      <a:pt x="60" y="259"/>
                    </a:cubicBezTo>
                    <a:cubicBezTo>
                      <a:pt x="203" y="390"/>
                      <a:pt x="417" y="462"/>
                      <a:pt x="655" y="462"/>
                    </a:cubicBezTo>
                    <a:cubicBezTo>
                      <a:pt x="893" y="462"/>
                      <a:pt x="1120" y="390"/>
                      <a:pt x="1251" y="259"/>
                    </a:cubicBezTo>
                    <a:cubicBezTo>
                      <a:pt x="1286" y="212"/>
                      <a:pt x="1286" y="104"/>
                      <a:pt x="1227" y="45"/>
                    </a:cubicBezTo>
                    <a:cubicBezTo>
                      <a:pt x="1197" y="15"/>
                      <a:pt x="1158" y="0"/>
                      <a:pt x="1120" y="0"/>
                    </a:cubicBezTo>
                    <a:cubicBezTo>
                      <a:pt x="1081" y="0"/>
                      <a:pt x="1042" y="15"/>
                      <a:pt x="1013" y="45"/>
                    </a:cubicBezTo>
                    <a:cubicBezTo>
                      <a:pt x="953" y="104"/>
                      <a:pt x="822" y="164"/>
                      <a:pt x="643" y="164"/>
                    </a:cubicBezTo>
                    <a:cubicBezTo>
                      <a:pt x="465" y="164"/>
                      <a:pt x="322" y="104"/>
                      <a:pt x="274" y="45"/>
                    </a:cubicBezTo>
                    <a:cubicBezTo>
                      <a:pt x="245" y="15"/>
                      <a:pt x="206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87;p68">
                <a:extLst>
                  <a:ext uri="{FF2B5EF4-FFF2-40B4-BE49-F238E27FC236}">
                    <a16:creationId xmlns:a16="http://schemas.microsoft.com/office/drawing/2014/main" id="{C0CA1244-589E-43FC-9977-CB2776E2829B}"/>
                  </a:ext>
                </a:extLst>
              </p:cNvPr>
              <p:cNvSpPr/>
              <p:nvPr/>
            </p:nvSpPr>
            <p:spPr>
              <a:xfrm>
                <a:off x="7530697" y="2790299"/>
                <a:ext cx="244291" cy="326314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0276" extrusionOk="0">
                    <a:moveTo>
                      <a:pt x="3846" y="298"/>
                    </a:moveTo>
                    <a:cubicBezTo>
                      <a:pt x="5275" y="298"/>
                      <a:pt x="6442" y="1453"/>
                      <a:pt x="6442" y="2882"/>
                    </a:cubicBezTo>
                    <a:lnTo>
                      <a:pt x="6442" y="4013"/>
                    </a:lnTo>
                    <a:cubicBezTo>
                      <a:pt x="6442" y="4846"/>
                      <a:pt x="6633" y="5489"/>
                      <a:pt x="6799" y="5870"/>
                    </a:cubicBezTo>
                    <a:cubicBezTo>
                      <a:pt x="6811" y="5918"/>
                      <a:pt x="6811" y="5965"/>
                      <a:pt x="6799" y="6001"/>
                    </a:cubicBezTo>
                    <a:cubicBezTo>
                      <a:pt x="6775" y="6049"/>
                      <a:pt x="6752" y="6084"/>
                      <a:pt x="6704" y="6096"/>
                    </a:cubicBezTo>
                    <a:cubicBezTo>
                      <a:pt x="6359" y="6227"/>
                      <a:pt x="5692" y="6489"/>
                      <a:pt x="4978" y="6632"/>
                    </a:cubicBezTo>
                    <a:lnTo>
                      <a:pt x="4978" y="6132"/>
                    </a:lnTo>
                    <a:cubicBezTo>
                      <a:pt x="5644" y="5739"/>
                      <a:pt x="6109" y="5013"/>
                      <a:pt x="6109" y="4179"/>
                    </a:cubicBezTo>
                    <a:lnTo>
                      <a:pt x="6109" y="3536"/>
                    </a:lnTo>
                    <a:cubicBezTo>
                      <a:pt x="6109" y="3108"/>
                      <a:pt x="5751" y="2751"/>
                      <a:pt x="5323" y="2751"/>
                    </a:cubicBezTo>
                    <a:lnTo>
                      <a:pt x="5073" y="2751"/>
                    </a:lnTo>
                    <a:lnTo>
                      <a:pt x="4311" y="1989"/>
                    </a:lnTo>
                    <a:cubicBezTo>
                      <a:pt x="4282" y="1960"/>
                      <a:pt x="4249" y="1944"/>
                      <a:pt x="4214" y="1944"/>
                    </a:cubicBezTo>
                    <a:cubicBezTo>
                      <a:pt x="4191" y="1944"/>
                      <a:pt x="4168" y="1951"/>
                      <a:pt x="4144" y="1965"/>
                    </a:cubicBezTo>
                    <a:cubicBezTo>
                      <a:pt x="4085" y="1989"/>
                      <a:pt x="4061" y="2036"/>
                      <a:pt x="4061" y="2096"/>
                    </a:cubicBezTo>
                    <a:lnTo>
                      <a:pt x="4061" y="2751"/>
                    </a:lnTo>
                    <a:lnTo>
                      <a:pt x="3239" y="2751"/>
                    </a:lnTo>
                    <a:cubicBezTo>
                      <a:pt x="3144" y="2751"/>
                      <a:pt x="3084" y="2822"/>
                      <a:pt x="3084" y="2893"/>
                    </a:cubicBezTo>
                    <a:cubicBezTo>
                      <a:pt x="3084" y="2965"/>
                      <a:pt x="3168" y="3048"/>
                      <a:pt x="3239" y="3048"/>
                    </a:cubicBezTo>
                    <a:lnTo>
                      <a:pt x="4204" y="3048"/>
                    </a:lnTo>
                    <a:cubicBezTo>
                      <a:pt x="4299" y="3048"/>
                      <a:pt x="4358" y="2965"/>
                      <a:pt x="4358" y="2893"/>
                    </a:cubicBezTo>
                    <a:lnTo>
                      <a:pt x="4358" y="2453"/>
                    </a:lnTo>
                    <a:lnTo>
                      <a:pt x="4906" y="3001"/>
                    </a:lnTo>
                    <a:cubicBezTo>
                      <a:pt x="4930" y="3024"/>
                      <a:pt x="4966" y="3048"/>
                      <a:pt x="5013" y="3048"/>
                    </a:cubicBezTo>
                    <a:lnTo>
                      <a:pt x="5335" y="3048"/>
                    </a:lnTo>
                    <a:cubicBezTo>
                      <a:pt x="5609" y="3048"/>
                      <a:pt x="5823" y="3263"/>
                      <a:pt x="5823" y="3536"/>
                    </a:cubicBezTo>
                    <a:lnTo>
                      <a:pt x="5823" y="4179"/>
                    </a:lnTo>
                    <a:cubicBezTo>
                      <a:pt x="5823" y="5251"/>
                      <a:pt x="4954" y="6132"/>
                      <a:pt x="3882" y="6132"/>
                    </a:cubicBezTo>
                    <a:cubicBezTo>
                      <a:pt x="2811" y="6132"/>
                      <a:pt x="1930" y="5251"/>
                      <a:pt x="1930" y="4179"/>
                    </a:cubicBezTo>
                    <a:lnTo>
                      <a:pt x="1930" y="3536"/>
                    </a:lnTo>
                    <a:cubicBezTo>
                      <a:pt x="1930" y="3263"/>
                      <a:pt x="2156" y="3048"/>
                      <a:pt x="2418" y="3048"/>
                    </a:cubicBezTo>
                    <a:lnTo>
                      <a:pt x="2584" y="3048"/>
                    </a:lnTo>
                    <a:cubicBezTo>
                      <a:pt x="2668" y="3048"/>
                      <a:pt x="2727" y="2965"/>
                      <a:pt x="2727" y="2893"/>
                    </a:cubicBezTo>
                    <a:cubicBezTo>
                      <a:pt x="2727" y="2822"/>
                      <a:pt x="2656" y="2751"/>
                      <a:pt x="2584" y="2751"/>
                    </a:cubicBezTo>
                    <a:lnTo>
                      <a:pt x="2418" y="2751"/>
                    </a:lnTo>
                    <a:cubicBezTo>
                      <a:pt x="1989" y="2751"/>
                      <a:pt x="1632" y="3108"/>
                      <a:pt x="1632" y="3536"/>
                    </a:cubicBezTo>
                    <a:lnTo>
                      <a:pt x="1632" y="4179"/>
                    </a:lnTo>
                    <a:cubicBezTo>
                      <a:pt x="1632" y="5013"/>
                      <a:pt x="2096" y="5739"/>
                      <a:pt x="2763" y="6132"/>
                    </a:cubicBezTo>
                    <a:lnTo>
                      <a:pt x="2763" y="6632"/>
                    </a:lnTo>
                    <a:cubicBezTo>
                      <a:pt x="2001" y="6465"/>
                      <a:pt x="1334" y="6227"/>
                      <a:pt x="989" y="6096"/>
                    </a:cubicBezTo>
                    <a:cubicBezTo>
                      <a:pt x="941" y="6084"/>
                      <a:pt x="918" y="6049"/>
                      <a:pt x="906" y="6001"/>
                    </a:cubicBezTo>
                    <a:cubicBezTo>
                      <a:pt x="882" y="5965"/>
                      <a:pt x="882" y="5918"/>
                      <a:pt x="906" y="5870"/>
                    </a:cubicBezTo>
                    <a:cubicBezTo>
                      <a:pt x="1060" y="5489"/>
                      <a:pt x="1263" y="4846"/>
                      <a:pt x="1263" y="4013"/>
                    </a:cubicBezTo>
                    <a:lnTo>
                      <a:pt x="1263" y="2882"/>
                    </a:lnTo>
                    <a:cubicBezTo>
                      <a:pt x="1263" y="1453"/>
                      <a:pt x="2418" y="298"/>
                      <a:pt x="3846" y="298"/>
                    </a:cubicBezTo>
                    <a:close/>
                    <a:moveTo>
                      <a:pt x="4632" y="6275"/>
                    </a:moveTo>
                    <a:lnTo>
                      <a:pt x="4632" y="6787"/>
                    </a:lnTo>
                    <a:cubicBezTo>
                      <a:pt x="4632" y="7025"/>
                      <a:pt x="4739" y="7239"/>
                      <a:pt x="4918" y="7394"/>
                    </a:cubicBezTo>
                    <a:cubicBezTo>
                      <a:pt x="4894" y="7442"/>
                      <a:pt x="4858" y="7477"/>
                      <a:pt x="4835" y="7513"/>
                    </a:cubicBezTo>
                    <a:cubicBezTo>
                      <a:pt x="4787" y="7573"/>
                      <a:pt x="4787" y="7680"/>
                      <a:pt x="4858" y="7715"/>
                    </a:cubicBezTo>
                    <a:cubicBezTo>
                      <a:pt x="4894" y="7739"/>
                      <a:pt x="4918" y="7751"/>
                      <a:pt x="4954" y="7751"/>
                    </a:cubicBezTo>
                    <a:cubicBezTo>
                      <a:pt x="4989" y="7751"/>
                      <a:pt x="5037" y="7739"/>
                      <a:pt x="5073" y="7692"/>
                    </a:cubicBezTo>
                    <a:cubicBezTo>
                      <a:pt x="5109" y="7632"/>
                      <a:pt x="5156" y="7584"/>
                      <a:pt x="5192" y="7525"/>
                    </a:cubicBezTo>
                    <a:lnTo>
                      <a:pt x="5525" y="7644"/>
                    </a:lnTo>
                    <a:cubicBezTo>
                      <a:pt x="4918" y="8573"/>
                      <a:pt x="4299" y="8894"/>
                      <a:pt x="3882" y="9001"/>
                    </a:cubicBezTo>
                    <a:cubicBezTo>
                      <a:pt x="3864" y="9007"/>
                      <a:pt x="3849" y="9010"/>
                      <a:pt x="3835" y="9010"/>
                    </a:cubicBezTo>
                    <a:cubicBezTo>
                      <a:pt x="3820" y="9010"/>
                      <a:pt x="3805" y="9007"/>
                      <a:pt x="3787" y="9001"/>
                    </a:cubicBezTo>
                    <a:cubicBezTo>
                      <a:pt x="3370" y="8882"/>
                      <a:pt x="2751" y="8549"/>
                      <a:pt x="2120" y="7644"/>
                    </a:cubicBezTo>
                    <a:lnTo>
                      <a:pt x="2465" y="7525"/>
                    </a:lnTo>
                    <a:cubicBezTo>
                      <a:pt x="2763" y="7942"/>
                      <a:pt x="3204" y="8442"/>
                      <a:pt x="3787" y="8644"/>
                    </a:cubicBezTo>
                    <a:cubicBezTo>
                      <a:pt x="3799" y="8644"/>
                      <a:pt x="3823" y="8656"/>
                      <a:pt x="3835" y="8656"/>
                    </a:cubicBezTo>
                    <a:cubicBezTo>
                      <a:pt x="3846" y="8656"/>
                      <a:pt x="3858" y="8656"/>
                      <a:pt x="3882" y="8644"/>
                    </a:cubicBezTo>
                    <a:cubicBezTo>
                      <a:pt x="4144" y="8549"/>
                      <a:pt x="4418" y="8382"/>
                      <a:pt x="4668" y="8132"/>
                    </a:cubicBezTo>
                    <a:cubicBezTo>
                      <a:pt x="4728" y="8073"/>
                      <a:pt x="4728" y="7989"/>
                      <a:pt x="4668" y="7930"/>
                    </a:cubicBezTo>
                    <a:cubicBezTo>
                      <a:pt x="4638" y="7900"/>
                      <a:pt x="4600" y="7885"/>
                      <a:pt x="4561" y="7885"/>
                    </a:cubicBezTo>
                    <a:cubicBezTo>
                      <a:pt x="4522" y="7885"/>
                      <a:pt x="4483" y="7900"/>
                      <a:pt x="4454" y="7930"/>
                    </a:cubicBezTo>
                    <a:cubicBezTo>
                      <a:pt x="4251" y="8120"/>
                      <a:pt x="4025" y="8275"/>
                      <a:pt x="3823" y="8346"/>
                    </a:cubicBezTo>
                    <a:cubicBezTo>
                      <a:pt x="3358" y="8168"/>
                      <a:pt x="2965" y="7751"/>
                      <a:pt x="2715" y="7394"/>
                    </a:cubicBezTo>
                    <a:cubicBezTo>
                      <a:pt x="2894" y="7239"/>
                      <a:pt x="3001" y="7025"/>
                      <a:pt x="3001" y="6787"/>
                    </a:cubicBezTo>
                    <a:lnTo>
                      <a:pt x="3001" y="6275"/>
                    </a:lnTo>
                    <a:cubicBezTo>
                      <a:pt x="3251" y="6382"/>
                      <a:pt x="3525" y="6430"/>
                      <a:pt x="3823" y="6430"/>
                    </a:cubicBezTo>
                    <a:cubicBezTo>
                      <a:pt x="4120" y="6430"/>
                      <a:pt x="4382" y="6370"/>
                      <a:pt x="4632" y="6275"/>
                    </a:cubicBezTo>
                    <a:close/>
                    <a:moveTo>
                      <a:pt x="3846" y="0"/>
                    </a:moveTo>
                    <a:cubicBezTo>
                      <a:pt x="2251" y="0"/>
                      <a:pt x="953" y="1286"/>
                      <a:pt x="953" y="2882"/>
                    </a:cubicBezTo>
                    <a:lnTo>
                      <a:pt x="953" y="4013"/>
                    </a:lnTo>
                    <a:cubicBezTo>
                      <a:pt x="953" y="4846"/>
                      <a:pt x="751" y="5453"/>
                      <a:pt x="632" y="5775"/>
                    </a:cubicBezTo>
                    <a:cubicBezTo>
                      <a:pt x="584" y="5894"/>
                      <a:pt x="584" y="6013"/>
                      <a:pt x="632" y="6132"/>
                    </a:cubicBezTo>
                    <a:cubicBezTo>
                      <a:pt x="679" y="6251"/>
                      <a:pt x="775" y="6334"/>
                      <a:pt x="894" y="6382"/>
                    </a:cubicBezTo>
                    <a:cubicBezTo>
                      <a:pt x="1251" y="6525"/>
                      <a:pt x="1965" y="6787"/>
                      <a:pt x="2715" y="6930"/>
                    </a:cubicBezTo>
                    <a:cubicBezTo>
                      <a:pt x="2668" y="7084"/>
                      <a:pt x="2549" y="7180"/>
                      <a:pt x="2418" y="7239"/>
                    </a:cubicBezTo>
                    <a:lnTo>
                      <a:pt x="751" y="7823"/>
                    </a:lnTo>
                    <a:cubicBezTo>
                      <a:pt x="298" y="7989"/>
                      <a:pt x="1" y="8406"/>
                      <a:pt x="1" y="8882"/>
                    </a:cubicBezTo>
                    <a:lnTo>
                      <a:pt x="1" y="10132"/>
                    </a:lnTo>
                    <a:cubicBezTo>
                      <a:pt x="1" y="10216"/>
                      <a:pt x="84" y="10275"/>
                      <a:pt x="156" y="10275"/>
                    </a:cubicBezTo>
                    <a:cubicBezTo>
                      <a:pt x="227" y="10275"/>
                      <a:pt x="298" y="10204"/>
                      <a:pt x="298" y="10132"/>
                    </a:cubicBezTo>
                    <a:lnTo>
                      <a:pt x="298" y="8882"/>
                    </a:lnTo>
                    <a:cubicBezTo>
                      <a:pt x="298" y="8775"/>
                      <a:pt x="322" y="8692"/>
                      <a:pt x="358" y="8597"/>
                    </a:cubicBezTo>
                    <a:lnTo>
                      <a:pt x="1120" y="9251"/>
                    </a:lnTo>
                    <a:cubicBezTo>
                      <a:pt x="1227" y="9347"/>
                      <a:pt x="1299" y="9478"/>
                      <a:pt x="1299" y="9620"/>
                    </a:cubicBezTo>
                    <a:lnTo>
                      <a:pt x="1299" y="10132"/>
                    </a:lnTo>
                    <a:cubicBezTo>
                      <a:pt x="1299" y="10216"/>
                      <a:pt x="1370" y="10275"/>
                      <a:pt x="1453" y="10275"/>
                    </a:cubicBezTo>
                    <a:cubicBezTo>
                      <a:pt x="1525" y="10275"/>
                      <a:pt x="1596" y="10204"/>
                      <a:pt x="1596" y="10132"/>
                    </a:cubicBezTo>
                    <a:lnTo>
                      <a:pt x="1596" y="9609"/>
                    </a:lnTo>
                    <a:cubicBezTo>
                      <a:pt x="1596" y="9370"/>
                      <a:pt x="1489" y="9168"/>
                      <a:pt x="1310" y="9001"/>
                    </a:cubicBezTo>
                    <a:lnTo>
                      <a:pt x="513" y="8311"/>
                    </a:lnTo>
                    <a:cubicBezTo>
                      <a:pt x="596" y="8216"/>
                      <a:pt x="715" y="8132"/>
                      <a:pt x="834" y="8085"/>
                    </a:cubicBezTo>
                    <a:lnTo>
                      <a:pt x="1846" y="7739"/>
                    </a:lnTo>
                    <a:cubicBezTo>
                      <a:pt x="2537" y="8775"/>
                      <a:pt x="3251" y="9144"/>
                      <a:pt x="3727" y="9275"/>
                    </a:cubicBezTo>
                    <a:cubicBezTo>
                      <a:pt x="3775" y="9299"/>
                      <a:pt x="3799" y="9299"/>
                      <a:pt x="3846" y="9299"/>
                    </a:cubicBezTo>
                    <a:cubicBezTo>
                      <a:pt x="3894" y="9299"/>
                      <a:pt x="3930" y="9299"/>
                      <a:pt x="3966" y="9275"/>
                    </a:cubicBezTo>
                    <a:cubicBezTo>
                      <a:pt x="4442" y="9144"/>
                      <a:pt x="5156" y="8775"/>
                      <a:pt x="5835" y="7739"/>
                    </a:cubicBezTo>
                    <a:lnTo>
                      <a:pt x="6847" y="8085"/>
                    </a:lnTo>
                    <a:cubicBezTo>
                      <a:pt x="6990" y="8132"/>
                      <a:pt x="7085" y="8216"/>
                      <a:pt x="7180" y="8311"/>
                    </a:cubicBezTo>
                    <a:lnTo>
                      <a:pt x="6371" y="9001"/>
                    </a:lnTo>
                    <a:cubicBezTo>
                      <a:pt x="6192" y="9144"/>
                      <a:pt x="6097" y="9370"/>
                      <a:pt x="6097" y="9609"/>
                    </a:cubicBezTo>
                    <a:lnTo>
                      <a:pt x="6097" y="10120"/>
                    </a:lnTo>
                    <a:cubicBezTo>
                      <a:pt x="6097" y="10204"/>
                      <a:pt x="6168" y="10263"/>
                      <a:pt x="6240" y="10263"/>
                    </a:cubicBezTo>
                    <a:cubicBezTo>
                      <a:pt x="6311" y="10263"/>
                      <a:pt x="6394" y="10192"/>
                      <a:pt x="6394" y="10120"/>
                    </a:cubicBezTo>
                    <a:lnTo>
                      <a:pt x="6394" y="9609"/>
                    </a:lnTo>
                    <a:cubicBezTo>
                      <a:pt x="6394" y="9466"/>
                      <a:pt x="6454" y="9323"/>
                      <a:pt x="6573" y="9239"/>
                    </a:cubicBezTo>
                    <a:lnTo>
                      <a:pt x="7323" y="8585"/>
                    </a:lnTo>
                    <a:cubicBezTo>
                      <a:pt x="7359" y="8668"/>
                      <a:pt x="7383" y="8775"/>
                      <a:pt x="7383" y="8870"/>
                    </a:cubicBezTo>
                    <a:lnTo>
                      <a:pt x="7383" y="10120"/>
                    </a:lnTo>
                    <a:cubicBezTo>
                      <a:pt x="7383" y="10204"/>
                      <a:pt x="7466" y="10263"/>
                      <a:pt x="7537" y="10263"/>
                    </a:cubicBezTo>
                    <a:cubicBezTo>
                      <a:pt x="7609" y="10263"/>
                      <a:pt x="7680" y="10192"/>
                      <a:pt x="7680" y="10120"/>
                    </a:cubicBezTo>
                    <a:lnTo>
                      <a:pt x="7680" y="8870"/>
                    </a:lnTo>
                    <a:cubicBezTo>
                      <a:pt x="7692" y="8406"/>
                      <a:pt x="7395" y="7977"/>
                      <a:pt x="6942" y="7823"/>
                    </a:cubicBezTo>
                    <a:lnTo>
                      <a:pt x="5275" y="7239"/>
                    </a:lnTo>
                    <a:cubicBezTo>
                      <a:pt x="5132" y="7203"/>
                      <a:pt x="5025" y="7084"/>
                      <a:pt x="4978" y="6930"/>
                    </a:cubicBezTo>
                    <a:cubicBezTo>
                      <a:pt x="5740" y="6787"/>
                      <a:pt x="6442" y="6513"/>
                      <a:pt x="6799" y="6382"/>
                    </a:cubicBezTo>
                    <a:cubicBezTo>
                      <a:pt x="6918" y="6334"/>
                      <a:pt x="7002" y="6251"/>
                      <a:pt x="7061" y="6132"/>
                    </a:cubicBezTo>
                    <a:cubicBezTo>
                      <a:pt x="7109" y="6013"/>
                      <a:pt x="7109" y="5894"/>
                      <a:pt x="7061" y="5775"/>
                    </a:cubicBezTo>
                    <a:cubicBezTo>
                      <a:pt x="6942" y="5477"/>
                      <a:pt x="6740" y="4846"/>
                      <a:pt x="6740" y="4013"/>
                    </a:cubicBezTo>
                    <a:lnTo>
                      <a:pt x="6740" y="2882"/>
                    </a:lnTo>
                    <a:cubicBezTo>
                      <a:pt x="6740" y="1286"/>
                      <a:pt x="5442" y="0"/>
                      <a:pt x="3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88;p68">
                <a:extLst>
                  <a:ext uri="{FF2B5EF4-FFF2-40B4-BE49-F238E27FC236}">
                    <a16:creationId xmlns:a16="http://schemas.microsoft.com/office/drawing/2014/main" id="{8E80EA61-FECA-4B84-A537-7562E2814F04}"/>
                  </a:ext>
                </a:extLst>
              </p:cNvPr>
              <p:cNvSpPr/>
              <p:nvPr/>
            </p:nvSpPr>
            <p:spPr>
              <a:xfrm>
                <a:off x="7611608" y="2891630"/>
                <a:ext cx="20069" cy="9463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98" extrusionOk="0">
                    <a:moveTo>
                      <a:pt x="155" y="0"/>
                    </a:moveTo>
                    <a:cubicBezTo>
                      <a:pt x="60" y="0"/>
                      <a:pt x="1" y="83"/>
                      <a:pt x="1" y="155"/>
                    </a:cubicBezTo>
                    <a:cubicBezTo>
                      <a:pt x="1" y="226"/>
                      <a:pt x="84" y="298"/>
                      <a:pt x="155" y="298"/>
                    </a:cubicBezTo>
                    <a:lnTo>
                      <a:pt x="477" y="298"/>
                    </a:lnTo>
                    <a:cubicBezTo>
                      <a:pt x="572" y="298"/>
                      <a:pt x="632" y="226"/>
                      <a:pt x="632" y="155"/>
                    </a:cubicBezTo>
                    <a:cubicBezTo>
                      <a:pt x="632" y="83"/>
                      <a:pt x="572" y="0"/>
                      <a:pt x="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89;p68">
                <a:extLst>
                  <a:ext uri="{FF2B5EF4-FFF2-40B4-BE49-F238E27FC236}">
                    <a16:creationId xmlns:a16="http://schemas.microsoft.com/office/drawing/2014/main" id="{5FEDA566-1683-4A72-9CFE-F48B2D78ED59}"/>
                  </a:ext>
                </a:extLst>
              </p:cNvPr>
              <p:cNvSpPr/>
              <p:nvPr/>
            </p:nvSpPr>
            <p:spPr>
              <a:xfrm>
                <a:off x="7673245" y="2891630"/>
                <a:ext cx="19688" cy="9463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98" extrusionOk="0">
                    <a:moveTo>
                      <a:pt x="143" y="0"/>
                    </a:moveTo>
                    <a:cubicBezTo>
                      <a:pt x="60" y="0"/>
                      <a:pt x="0" y="83"/>
                      <a:pt x="0" y="155"/>
                    </a:cubicBezTo>
                    <a:cubicBezTo>
                      <a:pt x="0" y="226"/>
                      <a:pt x="72" y="298"/>
                      <a:pt x="143" y="298"/>
                    </a:cubicBezTo>
                    <a:lnTo>
                      <a:pt x="477" y="298"/>
                    </a:lnTo>
                    <a:cubicBezTo>
                      <a:pt x="560" y="298"/>
                      <a:pt x="620" y="226"/>
                      <a:pt x="620" y="155"/>
                    </a:cubicBezTo>
                    <a:cubicBezTo>
                      <a:pt x="620" y="83"/>
                      <a:pt x="548" y="0"/>
                      <a:pt x="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oogle Shape;9440;p68">
            <a:extLst>
              <a:ext uri="{FF2B5EF4-FFF2-40B4-BE49-F238E27FC236}">
                <a16:creationId xmlns:a16="http://schemas.microsoft.com/office/drawing/2014/main" id="{66484891-3AAF-4300-B814-682AB08F6CB3}"/>
              </a:ext>
            </a:extLst>
          </p:cNvPr>
          <p:cNvGrpSpPr/>
          <p:nvPr/>
        </p:nvGrpSpPr>
        <p:grpSpPr>
          <a:xfrm>
            <a:off x="5416449" y="1677425"/>
            <a:ext cx="374709" cy="374010"/>
            <a:chOff x="1421638" y="4125629"/>
            <a:chExt cx="374709" cy="374010"/>
          </a:xfrm>
          <a:solidFill>
            <a:srgbClr val="DCAE52"/>
          </a:solidFill>
        </p:grpSpPr>
        <p:sp>
          <p:nvSpPr>
            <p:cNvPr id="33" name="Google Shape;9441;p68">
              <a:extLst>
                <a:ext uri="{FF2B5EF4-FFF2-40B4-BE49-F238E27FC236}">
                  <a16:creationId xmlns:a16="http://schemas.microsoft.com/office/drawing/2014/main" id="{E1058BBB-3199-4F41-9B53-42F14A8FBA25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42;p68">
              <a:extLst>
                <a:ext uri="{FF2B5EF4-FFF2-40B4-BE49-F238E27FC236}">
                  <a16:creationId xmlns:a16="http://schemas.microsoft.com/office/drawing/2014/main" id="{234BE45F-5D4A-4F35-BC30-D93F3FBA7E72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0CB142F-D931-410C-88EC-F10077690164}"/>
              </a:ext>
            </a:extLst>
          </p:cNvPr>
          <p:cNvCxnSpPr>
            <a:cxnSpLocks/>
          </p:cNvCxnSpPr>
          <p:nvPr/>
        </p:nvCxnSpPr>
        <p:spPr>
          <a:xfrm>
            <a:off x="4574444" y="1588034"/>
            <a:ext cx="0" cy="2385098"/>
          </a:xfrm>
          <a:prstGeom prst="line">
            <a:avLst/>
          </a:prstGeom>
          <a:ln w="28575"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6;p43">
            <a:extLst>
              <a:ext uri="{FF2B5EF4-FFF2-40B4-BE49-F238E27FC236}">
                <a16:creationId xmlns:a16="http://schemas.microsoft.com/office/drawing/2014/main" id="{A3078EC2-9C03-4B95-8ACD-F561F8EFD9A8}"/>
              </a:ext>
            </a:extLst>
          </p:cNvPr>
          <p:cNvSpPr txBox="1">
            <a:spLocks/>
          </p:cNvSpPr>
          <p:nvPr/>
        </p:nvSpPr>
        <p:spPr>
          <a:xfrm>
            <a:off x="1187170" y="2485635"/>
            <a:ext cx="2690635" cy="60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Anlagezeitraum</a:t>
            </a:r>
          </a:p>
          <a:p>
            <a:pPr marL="0" indent="0" algn="r">
              <a:buNone/>
            </a:pPr>
            <a:r>
              <a:rPr lang="de-DE" dirty="0"/>
              <a:t>Testfragen</a:t>
            </a:r>
          </a:p>
        </p:txBody>
      </p:sp>
      <p:sp>
        <p:nvSpPr>
          <p:cNvPr id="39" name="Google Shape;556;p43">
            <a:extLst>
              <a:ext uri="{FF2B5EF4-FFF2-40B4-BE49-F238E27FC236}">
                <a16:creationId xmlns:a16="http://schemas.microsoft.com/office/drawing/2014/main" id="{C839F692-1FFA-49AF-92AE-40E5297626DF}"/>
              </a:ext>
            </a:extLst>
          </p:cNvPr>
          <p:cNvSpPr txBox="1">
            <a:spLocks/>
          </p:cNvSpPr>
          <p:nvPr/>
        </p:nvSpPr>
        <p:spPr>
          <a:xfrm>
            <a:off x="870877" y="3015067"/>
            <a:ext cx="3047118" cy="28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sz="1200" dirty="0"/>
              <a:t>„Ich fahre gerne schnell mit dem Auto“</a:t>
            </a:r>
          </a:p>
        </p:txBody>
      </p:sp>
      <p:sp>
        <p:nvSpPr>
          <p:cNvPr id="42" name="Google Shape;556;p43">
            <a:extLst>
              <a:ext uri="{FF2B5EF4-FFF2-40B4-BE49-F238E27FC236}">
                <a16:creationId xmlns:a16="http://schemas.microsoft.com/office/drawing/2014/main" id="{1CD7C8ED-4895-4DCB-AB73-6F66B0B5BDA0}"/>
              </a:ext>
            </a:extLst>
          </p:cNvPr>
          <p:cNvSpPr txBox="1">
            <a:spLocks/>
          </p:cNvSpPr>
          <p:nvPr/>
        </p:nvSpPr>
        <p:spPr>
          <a:xfrm>
            <a:off x="870877" y="3357721"/>
            <a:ext cx="3047118" cy="28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sz="1200" dirty="0"/>
              <a:t>„Ich kann mich leicht anpassen, wenn finanziell etwas schief geht“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996950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ML-Prediction-News</a:t>
            </a:r>
            <a:endParaRPr dirty="0"/>
          </a:p>
        </p:txBody>
      </p:sp>
      <p:grpSp>
        <p:nvGrpSpPr>
          <p:cNvPr id="10" name="Google Shape;9070;p67">
            <a:extLst>
              <a:ext uri="{FF2B5EF4-FFF2-40B4-BE49-F238E27FC236}">
                <a16:creationId xmlns:a16="http://schemas.microsoft.com/office/drawing/2014/main" id="{3485FE6C-5F89-4514-A091-87C62948DE9C}"/>
              </a:ext>
            </a:extLst>
          </p:cNvPr>
          <p:cNvGrpSpPr/>
          <p:nvPr/>
        </p:nvGrpSpPr>
        <p:grpSpPr>
          <a:xfrm>
            <a:off x="3447576" y="1439965"/>
            <a:ext cx="2248847" cy="1870987"/>
            <a:chOff x="5232777" y="1210600"/>
            <a:chExt cx="3551620" cy="2954863"/>
          </a:xfrm>
        </p:grpSpPr>
        <p:sp>
          <p:nvSpPr>
            <p:cNvPr id="11" name="Google Shape;9071;p67">
              <a:extLst>
                <a:ext uri="{FF2B5EF4-FFF2-40B4-BE49-F238E27FC236}">
                  <a16:creationId xmlns:a16="http://schemas.microsoft.com/office/drawing/2014/main" id="{57CCC7F9-741E-4A79-9E6D-6EC82CE495CC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72;p67">
              <a:extLst>
                <a:ext uri="{FF2B5EF4-FFF2-40B4-BE49-F238E27FC236}">
                  <a16:creationId xmlns:a16="http://schemas.microsoft.com/office/drawing/2014/main" id="{3F8E31B4-BFDC-4231-BA4A-A835BEFE1A12}"/>
                </a:ext>
              </a:extLst>
            </p:cNvPr>
            <p:cNvSpPr/>
            <p:nvPr/>
          </p:nvSpPr>
          <p:spPr>
            <a:xfrm>
              <a:off x="5863244" y="1842997"/>
              <a:ext cx="2319343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073;p67">
              <a:extLst>
                <a:ext uri="{FF2B5EF4-FFF2-40B4-BE49-F238E27FC236}">
                  <a16:creationId xmlns:a16="http://schemas.microsoft.com/office/drawing/2014/main" id="{2FE69C3D-7B08-4B69-B979-551D3C557CC8}"/>
                </a:ext>
              </a:extLst>
            </p:cNvPr>
            <p:cNvSpPr/>
            <p:nvPr/>
          </p:nvSpPr>
          <p:spPr>
            <a:xfrm>
              <a:off x="6232783" y="2474896"/>
              <a:ext cx="1571905" cy="632449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74;p67">
              <a:extLst>
                <a:ext uri="{FF2B5EF4-FFF2-40B4-BE49-F238E27FC236}">
                  <a16:creationId xmlns:a16="http://schemas.microsoft.com/office/drawing/2014/main" id="{99B55A1D-8FE9-4722-A1EA-31FBEFCDD047}"/>
                </a:ext>
              </a:extLst>
            </p:cNvPr>
            <p:cNvSpPr/>
            <p:nvPr/>
          </p:nvSpPr>
          <p:spPr>
            <a:xfrm>
              <a:off x="6576530" y="3107318"/>
              <a:ext cx="876435" cy="632426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9075;p67">
              <a:extLst>
                <a:ext uri="{FF2B5EF4-FFF2-40B4-BE49-F238E27FC236}">
                  <a16:creationId xmlns:a16="http://schemas.microsoft.com/office/drawing/2014/main" id="{649B1E75-5125-4790-8168-3A19CB77E679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77" y="2628944"/>
              <a:ext cx="1078198" cy="0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6" name="Google Shape;9076;p67">
              <a:extLst>
                <a:ext uri="{FF2B5EF4-FFF2-40B4-BE49-F238E27FC236}">
                  <a16:creationId xmlns:a16="http://schemas.microsoft.com/office/drawing/2014/main" id="{FE30AB72-4546-4383-B860-E7D0B7B2F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2584" y="1765431"/>
              <a:ext cx="551813" cy="0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7" name="Google Shape;9077;p67">
              <a:extLst>
                <a:ext uri="{FF2B5EF4-FFF2-40B4-BE49-F238E27FC236}">
                  <a16:creationId xmlns:a16="http://schemas.microsoft.com/office/drawing/2014/main" id="{96498988-FF33-4883-B62C-AE60F1F868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2417" y="3250472"/>
              <a:ext cx="1254818" cy="3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9" name="Google Shape;9079;p67">
              <a:extLst>
                <a:ext uri="{FF2B5EF4-FFF2-40B4-BE49-F238E27FC236}">
                  <a16:creationId xmlns:a16="http://schemas.microsoft.com/office/drawing/2014/main" id="{2C2179EE-878A-421D-B28F-01C7C5D50C48}"/>
                </a:ext>
              </a:extLst>
            </p:cNvPr>
            <p:cNvSpPr/>
            <p:nvPr/>
          </p:nvSpPr>
          <p:spPr>
            <a:xfrm>
              <a:off x="6731547" y="3740662"/>
              <a:ext cx="566399" cy="424801"/>
            </a:xfrm>
            <a:prstGeom prst="downArrow">
              <a:avLst>
                <a:gd name="adj1" fmla="val 40704"/>
                <a:gd name="adj2" fmla="val 50000"/>
              </a:avLst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51;p31">
            <a:extLst>
              <a:ext uri="{FF2B5EF4-FFF2-40B4-BE49-F238E27FC236}">
                <a16:creationId xmlns:a16="http://schemas.microsoft.com/office/drawing/2014/main" id="{2D699683-DDFF-45F5-8503-C04EBC63E24D}"/>
              </a:ext>
            </a:extLst>
          </p:cNvPr>
          <p:cNvSpPr txBox="1">
            <a:spLocks/>
          </p:cNvSpPr>
          <p:nvPr/>
        </p:nvSpPr>
        <p:spPr>
          <a:xfrm>
            <a:off x="5861342" y="1591214"/>
            <a:ext cx="2680200" cy="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/>
              <a:t>Börsenpreise</a:t>
            </a:r>
            <a:r>
              <a:rPr lang="de-DE" dirty="0"/>
              <a:t> durch Angebot und Nachfrage bestimmt</a:t>
            </a:r>
          </a:p>
        </p:txBody>
      </p:sp>
      <p:sp>
        <p:nvSpPr>
          <p:cNvPr id="23" name="Google Shape;351;p31">
            <a:extLst>
              <a:ext uri="{FF2B5EF4-FFF2-40B4-BE49-F238E27FC236}">
                <a16:creationId xmlns:a16="http://schemas.microsoft.com/office/drawing/2014/main" id="{F064A528-2482-4C38-ADFB-7FAB67B4F8A9}"/>
              </a:ext>
            </a:extLst>
          </p:cNvPr>
          <p:cNvSpPr txBox="1">
            <a:spLocks/>
          </p:cNvSpPr>
          <p:nvPr/>
        </p:nvSpPr>
        <p:spPr>
          <a:xfrm>
            <a:off x="561800" y="2147249"/>
            <a:ext cx="2680200" cy="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/>
              <a:t>Angebot und Nachfrage </a:t>
            </a:r>
            <a:r>
              <a:rPr lang="de-DE" dirty="0"/>
              <a:t>durch Personen bestimmt </a:t>
            </a:r>
          </a:p>
        </p:txBody>
      </p:sp>
      <p:sp>
        <p:nvSpPr>
          <p:cNvPr id="24" name="Google Shape;351;p31">
            <a:extLst>
              <a:ext uri="{FF2B5EF4-FFF2-40B4-BE49-F238E27FC236}">
                <a16:creationId xmlns:a16="http://schemas.microsoft.com/office/drawing/2014/main" id="{9812BF67-FA8E-4901-9ED1-190A19751762}"/>
              </a:ext>
            </a:extLst>
          </p:cNvPr>
          <p:cNvSpPr txBox="1">
            <a:spLocks/>
          </p:cNvSpPr>
          <p:nvPr/>
        </p:nvSpPr>
        <p:spPr>
          <a:xfrm>
            <a:off x="5808816" y="2531528"/>
            <a:ext cx="2680200" cy="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/>
              <a:t>Personen </a:t>
            </a:r>
            <a:r>
              <a:rPr lang="de-DE" dirty="0"/>
              <a:t>durch Medien beeinflusst</a:t>
            </a:r>
          </a:p>
        </p:txBody>
      </p:sp>
      <p:sp>
        <p:nvSpPr>
          <p:cNvPr id="26" name="Google Shape;351;p31">
            <a:extLst>
              <a:ext uri="{FF2B5EF4-FFF2-40B4-BE49-F238E27FC236}">
                <a16:creationId xmlns:a16="http://schemas.microsoft.com/office/drawing/2014/main" id="{F0872C95-C4F6-4446-85B6-9D16F2BAC2A6}"/>
              </a:ext>
            </a:extLst>
          </p:cNvPr>
          <p:cNvSpPr txBox="1">
            <a:spLocks/>
          </p:cNvSpPr>
          <p:nvPr/>
        </p:nvSpPr>
        <p:spPr>
          <a:xfrm>
            <a:off x="2706638" y="3511316"/>
            <a:ext cx="1234669" cy="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rgbClr val="DCAE52"/>
                </a:solidFill>
              </a:rPr>
              <a:t>Modelle</a:t>
            </a:r>
            <a:endParaRPr lang="de-DE" dirty="0">
              <a:solidFill>
                <a:srgbClr val="DCAE52"/>
              </a:solidFill>
            </a:endParaRPr>
          </a:p>
        </p:txBody>
      </p:sp>
      <p:sp>
        <p:nvSpPr>
          <p:cNvPr id="40" name="Google Shape;351;p31">
            <a:extLst>
              <a:ext uri="{FF2B5EF4-FFF2-40B4-BE49-F238E27FC236}">
                <a16:creationId xmlns:a16="http://schemas.microsoft.com/office/drawing/2014/main" id="{26C980F4-3B23-4CF2-9C4E-25D9DC530A0C}"/>
              </a:ext>
            </a:extLst>
          </p:cNvPr>
          <p:cNvSpPr txBox="1">
            <a:spLocks/>
          </p:cNvSpPr>
          <p:nvPr/>
        </p:nvSpPr>
        <p:spPr>
          <a:xfrm>
            <a:off x="5147279" y="3511316"/>
            <a:ext cx="1234669" cy="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rgbClr val="DCAE52"/>
                </a:solidFill>
              </a:rPr>
              <a:t>Quellen</a:t>
            </a:r>
            <a:endParaRPr lang="de-DE" dirty="0">
              <a:solidFill>
                <a:srgbClr val="DCAE52"/>
              </a:solidFill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5208588-58B8-409C-BE33-0F7E1A188379}"/>
              </a:ext>
            </a:extLst>
          </p:cNvPr>
          <p:cNvCxnSpPr>
            <a:cxnSpLocks/>
          </p:cNvCxnSpPr>
          <p:nvPr/>
        </p:nvCxnSpPr>
        <p:spPr>
          <a:xfrm rot="5400000">
            <a:off x="4577032" y="3366642"/>
            <a:ext cx="0" cy="689548"/>
          </a:xfrm>
          <a:prstGeom prst="line">
            <a:avLst/>
          </a:prstGeom>
          <a:ln w="12700"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556;p43">
            <a:extLst>
              <a:ext uri="{FF2B5EF4-FFF2-40B4-BE49-F238E27FC236}">
                <a16:creationId xmlns:a16="http://schemas.microsoft.com/office/drawing/2014/main" id="{692AE536-B1FC-4629-BDE9-3AFEA0F4F6DE}"/>
              </a:ext>
            </a:extLst>
          </p:cNvPr>
          <p:cNvSpPr txBox="1">
            <a:spLocks/>
          </p:cNvSpPr>
          <p:nvPr/>
        </p:nvSpPr>
        <p:spPr>
          <a:xfrm>
            <a:off x="5147279" y="3799527"/>
            <a:ext cx="2690635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/>
            <a:r>
              <a:rPr lang="de-DE" dirty="0" err="1"/>
              <a:t>Social</a:t>
            </a:r>
            <a:r>
              <a:rPr lang="de-DE" dirty="0"/>
              <a:t> Media</a:t>
            </a:r>
          </a:p>
          <a:p>
            <a:pPr marL="285750" indent="-285750" algn="l"/>
            <a:r>
              <a:rPr lang="de-DE" dirty="0"/>
              <a:t>Financial News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1" name="Google Shape;555;p43">
            <a:extLst>
              <a:ext uri="{FF2B5EF4-FFF2-40B4-BE49-F238E27FC236}">
                <a16:creationId xmlns:a16="http://schemas.microsoft.com/office/drawing/2014/main" id="{34325663-80D0-49FB-B860-91E0E998B079}"/>
              </a:ext>
            </a:extLst>
          </p:cNvPr>
          <p:cNvSpPr txBox="1">
            <a:spLocks/>
          </p:cNvSpPr>
          <p:nvPr/>
        </p:nvSpPr>
        <p:spPr>
          <a:xfrm>
            <a:off x="3634923" y="3799527"/>
            <a:ext cx="411408" cy="6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/>
            <a:r>
              <a:rPr lang="en"/>
              <a:t> </a:t>
            </a:r>
          </a:p>
          <a:p>
            <a:pPr marL="285750" indent="-285750" algn="l"/>
            <a:r>
              <a:rPr lang="en"/>
              <a:t> </a:t>
            </a:r>
          </a:p>
          <a:p>
            <a:pPr marL="0" indent="0" algn="r">
              <a:buFont typeface="Montserrat"/>
              <a:buNone/>
            </a:pPr>
            <a:endParaRPr lang="en"/>
          </a:p>
          <a:p>
            <a:pPr marL="0" indent="0">
              <a:buFont typeface="Montserrat"/>
              <a:buNone/>
            </a:pPr>
            <a:endParaRPr lang="en" dirty="0"/>
          </a:p>
        </p:txBody>
      </p:sp>
      <p:sp>
        <p:nvSpPr>
          <p:cNvPr id="62" name="Google Shape;556;p43">
            <a:extLst>
              <a:ext uri="{FF2B5EF4-FFF2-40B4-BE49-F238E27FC236}">
                <a16:creationId xmlns:a16="http://schemas.microsoft.com/office/drawing/2014/main" id="{4BF96857-BA97-4EEB-816B-9E618734653F}"/>
              </a:ext>
            </a:extLst>
          </p:cNvPr>
          <p:cNvSpPr txBox="1">
            <a:spLocks/>
          </p:cNvSpPr>
          <p:nvPr/>
        </p:nvSpPr>
        <p:spPr>
          <a:xfrm>
            <a:off x="1260748" y="3799527"/>
            <a:ext cx="2374175" cy="6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Datenbasis analysieren</a:t>
            </a:r>
          </a:p>
          <a:p>
            <a:pPr marL="0" indent="0" algn="r">
              <a:buNone/>
            </a:pPr>
            <a:r>
              <a:rPr lang="de-DE" dirty="0"/>
              <a:t>Neuronale netze &amp; SVM</a:t>
            </a:r>
          </a:p>
          <a:p>
            <a:pPr marL="0" indent="0"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D7BA3BE-ADA0-430D-ADA4-E98282B0622E}"/>
              </a:ext>
            </a:extLst>
          </p:cNvPr>
          <p:cNvSpPr/>
          <p:nvPr/>
        </p:nvSpPr>
        <p:spPr>
          <a:xfrm>
            <a:off x="5975097" y="3751621"/>
            <a:ext cx="2349001" cy="10489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0" name="Google Shape;620;p47"/>
          <p:cNvSpPr txBox="1">
            <a:spLocks noGrp="1"/>
          </p:cNvSpPr>
          <p:nvPr>
            <p:ph type="subTitle" idx="4"/>
          </p:nvPr>
        </p:nvSpPr>
        <p:spPr>
          <a:xfrm>
            <a:off x="819900" y="18120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Verkaufspreis</a:t>
            </a:r>
            <a:endParaRPr dirty="0"/>
          </a:p>
        </p:txBody>
      </p:sp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Kennzahlen und historische Daten</a:t>
            </a:r>
            <a:endParaRPr dirty="0"/>
          </a:p>
        </p:txBody>
      </p:sp>
      <p:sp>
        <p:nvSpPr>
          <p:cNvPr id="622" name="Google Shape;622;p47"/>
          <p:cNvSpPr txBox="1">
            <a:spLocks noGrp="1"/>
          </p:cNvSpPr>
          <p:nvPr>
            <p:ph type="subTitle" idx="1"/>
          </p:nvPr>
        </p:nvSpPr>
        <p:spPr>
          <a:xfrm>
            <a:off x="3397500" y="16185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</a:t>
            </a:r>
            <a:endParaRPr dirty="0"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2"/>
          </p:nvPr>
        </p:nvSpPr>
        <p:spPr>
          <a:xfrm>
            <a:off x="3397500" y="18120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Kaufpreis</a:t>
            </a:r>
            <a:endParaRPr dirty="0"/>
          </a:p>
        </p:txBody>
      </p:sp>
      <p:sp>
        <p:nvSpPr>
          <p:cNvPr id="624" name="Google Shape;624;p47"/>
          <p:cNvSpPr txBox="1">
            <a:spLocks noGrp="1"/>
          </p:cNvSpPr>
          <p:nvPr>
            <p:ph type="subTitle" idx="3"/>
          </p:nvPr>
        </p:nvSpPr>
        <p:spPr>
          <a:xfrm>
            <a:off x="819900" y="16185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</a:t>
            </a:r>
            <a:endParaRPr dirty="0"/>
          </a:p>
        </p:txBody>
      </p:sp>
      <p:sp>
        <p:nvSpPr>
          <p:cNvPr id="625" name="Google Shape;625;p47"/>
          <p:cNvSpPr txBox="1">
            <a:spLocks noGrp="1"/>
          </p:cNvSpPr>
          <p:nvPr>
            <p:ph type="subTitle" idx="5"/>
          </p:nvPr>
        </p:nvSpPr>
        <p:spPr>
          <a:xfrm>
            <a:off x="5975100" y="16185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BookValue</a:t>
            </a:r>
            <a:endParaRPr dirty="0"/>
          </a:p>
        </p:txBody>
      </p:sp>
      <p:sp>
        <p:nvSpPr>
          <p:cNvPr id="626" name="Google Shape;626;p47"/>
          <p:cNvSpPr txBox="1">
            <a:spLocks noGrp="1"/>
          </p:cNvSpPr>
          <p:nvPr>
            <p:ph type="subTitle" idx="6"/>
          </p:nvPr>
        </p:nvSpPr>
        <p:spPr>
          <a:xfrm>
            <a:off x="5975100" y="18120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Buchwert zum Bilanzstichtag</a:t>
            </a:r>
            <a:endParaRPr dirty="0"/>
          </a:p>
        </p:txBody>
      </p:sp>
      <p:sp>
        <p:nvSpPr>
          <p:cNvPr id="627" name="Google Shape;627;p47"/>
          <p:cNvSpPr txBox="1">
            <a:spLocks noGrp="1"/>
          </p:cNvSpPr>
          <p:nvPr>
            <p:ph type="subTitle" idx="7"/>
          </p:nvPr>
        </p:nvSpPr>
        <p:spPr>
          <a:xfrm>
            <a:off x="3400075" y="257730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regularMarketVolume</a:t>
            </a:r>
            <a:endParaRPr lang="de-DE" dirty="0"/>
          </a:p>
        </p:txBody>
      </p:sp>
      <p:sp>
        <p:nvSpPr>
          <p:cNvPr id="628" name="Google Shape;628;p47"/>
          <p:cNvSpPr txBox="1">
            <a:spLocks noGrp="1"/>
          </p:cNvSpPr>
          <p:nvPr>
            <p:ph type="subTitle" idx="8"/>
          </p:nvPr>
        </p:nvSpPr>
        <p:spPr>
          <a:xfrm>
            <a:off x="3400075" y="277073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tägliches Handelsvolumen</a:t>
            </a:r>
            <a:endParaRPr dirty="0"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9"/>
          </p:nvPr>
        </p:nvSpPr>
        <p:spPr>
          <a:xfrm>
            <a:off x="822475" y="257730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shortRatio</a:t>
            </a:r>
            <a:endParaRPr dirty="0"/>
          </a:p>
        </p:txBody>
      </p:sp>
      <p:sp>
        <p:nvSpPr>
          <p:cNvPr id="630" name="Google Shape;630;p47"/>
          <p:cNvSpPr txBox="1">
            <a:spLocks noGrp="1"/>
          </p:cNvSpPr>
          <p:nvPr>
            <p:ph type="subTitle" idx="13"/>
          </p:nvPr>
        </p:nvSpPr>
        <p:spPr>
          <a:xfrm>
            <a:off x="822475" y="277073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Anzahl Leerverkäufe in Bezug auf das tägl. Handelsvolumen</a:t>
            </a:r>
            <a:endParaRPr dirty="0"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14"/>
          </p:nvPr>
        </p:nvSpPr>
        <p:spPr>
          <a:xfrm>
            <a:off x="5977675" y="257730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Beta</a:t>
            </a:r>
            <a:endParaRPr dirty="0"/>
          </a:p>
        </p:txBody>
      </p:sp>
      <p:sp>
        <p:nvSpPr>
          <p:cNvPr id="632" name="Google Shape;632;p47"/>
          <p:cNvSpPr txBox="1">
            <a:spLocks noGrp="1"/>
          </p:cNvSpPr>
          <p:nvPr>
            <p:ph type="subTitle" idx="15"/>
          </p:nvPr>
        </p:nvSpPr>
        <p:spPr>
          <a:xfrm>
            <a:off x="5977675" y="277073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monatliche Preisänderung im Vergleich zum SP500</a:t>
            </a:r>
            <a:endParaRPr lang="en-US" dirty="0"/>
          </a:p>
        </p:txBody>
      </p:sp>
      <p:sp>
        <p:nvSpPr>
          <p:cNvPr id="38" name="Google Shape;627;p47">
            <a:extLst>
              <a:ext uri="{FF2B5EF4-FFF2-40B4-BE49-F238E27FC236}">
                <a16:creationId xmlns:a16="http://schemas.microsoft.com/office/drawing/2014/main" id="{ABADDFA0-240C-4EC2-80F3-03475D70B5D6}"/>
              </a:ext>
            </a:extLst>
          </p:cNvPr>
          <p:cNvSpPr txBox="1">
            <a:spLocks/>
          </p:cNvSpPr>
          <p:nvPr/>
        </p:nvSpPr>
        <p:spPr>
          <a:xfrm>
            <a:off x="3397500" y="375162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forward</a:t>
            </a:r>
            <a:r>
              <a:rPr lang="de-DE" dirty="0"/>
              <a:t> PE</a:t>
            </a:r>
          </a:p>
        </p:txBody>
      </p:sp>
      <p:sp>
        <p:nvSpPr>
          <p:cNvPr id="39" name="Google Shape;628;p47">
            <a:extLst>
              <a:ext uri="{FF2B5EF4-FFF2-40B4-BE49-F238E27FC236}">
                <a16:creationId xmlns:a16="http://schemas.microsoft.com/office/drawing/2014/main" id="{0CE5D9BA-471F-4109-B764-4BBC33F715C2}"/>
              </a:ext>
            </a:extLst>
          </p:cNvPr>
          <p:cNvSpPr txBox="1">
            <a:spLocks/>
          </p:cNvSpPr>
          <p:nvPr/>
        </p:nvSpPr>
        <p:spPr>
          <a:xfrm>
            <a:off x="3397500" y="394505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erwartetes Verhältnis von Preis und Gewinn in der nächsten Bilanz</a:t>
            </a:r>
          </a:p>
        </p:txBody>
      </p:sp>
      <p:sp>
        <p:nvSpPr>
          <p:cNvPr id="40" name="Google Shape;629;p47">
            <a:extLst>
              <a:ext uri="{FF2B5EF4-FFF2-40B4-BE49-F238E27FC236}">
                <a16:creationId xmlns:a16="http://schemas.microsoft.com/office/drawing/2014/main" id="{EE45A1A6-7295-4D52-9B1C-DB54FB1D9F7B}"/>
              </a:ext>
            </a:extLst>
          </p:cNvPr>
          <p:cNvSpPr txBox="1">
            <a:spLocks/>
          </p:cNvSpPr>
          <p:nvPr/>
        </p:nvSpPr>
        <p:spPr>
          <a:xfrm>
            <a:off x="819900" y="375162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Rating</a:t>
            </a:r>
          </a:p>
        </p:txBody>
      </p:sp>
      <p:sp>
        <p:nvSpPr>
          <p:cNvPr id="41" name="Google Shape;630;p47">
            <a:extLst>
              <a:ext uri="{FF2B5EF4-FFF2-40B4-BE49-F238E27FC236}">
                <a16:creationId xmlns:a16="http://schemas.microsoft.com/office/drawing/2014/main" id="{9F0152F2-3F91-4FB8-979A-29FA58D3078E}"/>
              </a:ext>
            </a:extLst>
          </p:cNvPr>
          <p:cNvSpPr txBox="1">
            <a:spLocks/>
          </p:cNvSpPr>
          <p:nvPr/>
        </p:nvSpPr>
        <p:spPr>
          <a:xfrm>
            <a:off x="819900" y="394505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Kreditwürdigkeit des Unternehmens bewertet von Ratingagenturen</a:t>
            </a:r>
          </a:p>
        </p:txBody>
      </p:sp>
      <p:grpSp>
        <p:nvGrpSpPr>
          <p:cNvPr id="44" name="Google Shape;644;p47">
            <a:extLst>
              <a:ext uri="{FF2B5EF4-FFF2-40B4-BE49-F238E27FC236}">
                <a16:creationId xmlns:a16="http://schemas.microsoft.com/office/drawing/2014/main" id="{3EF72D1C-D021-40BE-9A25-20DF2074B6D6}"/>
              </a:ext>
            </a:extLst>
          </p:cNvPr>
          <p:cNvGrpSpPr/>
          <p:nvPr/>
        </p:nvGrpSpPr>
        <p:grpSpPr>
          <a:xfrm>
            <a:off x="6102249" y="4133344"/>
            <a:ext cx="380393" cy="363118"/>
            <a:chOff x="4126815" y="2760704"/>
            <a:chExt cx="380393" cy="363118"/>
          </a:xfrm>
        </p:grpSpPr>
        <p:sp>
          <p:nvSpPr>
            <p:cNvPr id="45" name="Google Shape;645;p47">
              <a:extLst>
                <a:ext uri="{FF2B5EF4-FFF2-40B4-BE49-F238E27FC236}">
                  <a16:creationId xmlns:a16="http://schemas.microsoft.com/office/drawing/2014/main" id="{B7B2B083-A0F1-4B9D-B73D-8F5BA54683C9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6;p47">
              <a:extLst>
                <a:ext uri="{FF2B5EF4-FFF2-40B4-BE49-F238E27FC236}">
                  <a16:creationId xmlns:a16="http://schemas.microsoft.com/office/drawing/2014/main" id="{79D179EE-C1A7-4809-99B2-44D2B6731A52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7;p47">
              <a:extLst>
                <a:ext uri="{FF2B5EF4-FFF2-40B4-BE49-F238E27FC236}">
                  <a16:creationId xmlns:a16="http://schemas.microsoft.com/office/drawing/2014/main" id="{BFF5B645-B18F-4858-B629-53059EE02B5B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8;p47">
              <a:extLst>
                <a:ext uri="{FF2B5EF4-FFF2-40B4-BE49-F238E27FC236}">
                  <a16:creationId xmlns:a16="http://schemas.microsoft.com/office/drawing/2014/main" id="{BA5C309B-BD7A-4A99-B8BF-9E67EBE8EB27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632;p47">
            <a:extLst>
              <a:ext uri="{FF2B5EF4-FFF2-40B4-BE49-F238E27FC236}">
                <a16:creationId xmlns:a16="http://schemas.microsoft.com/office/drawing/2014/main" id="{4FC26480-1B0A-405F-A02F-81138B61E6EE}"/>
              </a:ext>
            </a:extLst>
          </p:cNvPr>
          <p:cNvSpPr txBox="1">
            <a:spLocks/>
          </p:cNvSpPr>
          <p:nvPr/>
        </p:nvSpPr>
        <p:spPr>
          <a:xfrm>
            <a:off x="6273186" y="4085300"/>
            <a:ext cx="2050914" cy="3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b="1" dirty="0"/>
              <a:t>Yahoo Finance API</a:t>
            </a:r>
            <a:endParaRPr lang="en-US" b="1" dirty="0"/>
          </a:p>
        </p:txBody>
      </p:sp>
      <p:sp>
        <p:nvSpPr>
          <p:cNvPr id="50" name="Google Shape;611;p46">
            <a:extLst>
              <a:ext uri="{FF2B5EF4-FFF2-40B4-BE49-F238E27FC236}">
                <a16:creationId xmlns:a16="http://schemas.microsoft.com/office/drawing/2014/main" id="{6B3752D6-07A4-4C06-A0EA-3272582298B9}"/>
              </a:ext>
            </a:extLst>
          </p:cNvPr>
          <p:cNvSpPr/>
          <p:nvPr/>
        </p:nvSpPr>
        <p:spPr>
          <a:xfrm rot="5400000">
            <a:off x="6625108" y="3101613"/>
            <a:ext cx="1048981" cy="2349000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0B66D460-E039-4B32-9CA8-47D4677D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04" y="244994"/>
            <a:ext cx="5148304" cy="46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8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884550" y="539500"/>
            <a:ext cx="5374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 Case: ML Portfolioempfehlung</a:t>
            </a:r>
          </a:p>
        </p:txBody>
      </p:sp>
      <p:graphicFrame>
        <p:nvGraphicFramePr>
          <p:cNvPr id="527" name="Google Shape;527;p41"/>
          <p:cNvGraphicFramePr/>
          <p:nvPr>
            <p:extLst>
              <p:ext uri="{D42A27DB-BD31-4B8C-83A1-F6EECF244321}">
                <p14:modId xmlns:p14="http://schemas.microsoft.com/office/powerpoint/2010/main" val="2653753934"/>
              </p:ext>
            </p:extLst>
          </p:nvPr>
        </p:nvGraphicFramePr>
        <p:xfrm>
          <a:off x="1884550" y="1567875"/>
          <a:ext cx="6011676" cy="2743020"/>
        </p:xfrm>
        <a:graphic>
          <a:graphicData uri="http://schemas.openxmlformats.org/drawingml/2006/table">
            <a:tbl>
              <a:tblPr>
                <a:noFill/>
                <a:tableStyleId>{102E0520-08AB-4B47-9831-26CB105A5FE7}</a:tableStyleId>
              </a:tblPr>
              <a:tblGrid>
                <a:gridCol w="406398">
                  <a:extLst>
                    <a:ext uri="{9D8B030D-6E8A-4147-A177-3AD203B41FA5}">
                      <a16:colId xmlns:a16="http://schemas.microsoft.com/office/drawing/2014/main" val="1282551288"/>
                    </a:ext>
                  </a:extLst>
                </a:gridCol>
                <a:gridCol w="166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Ziel</a:t>
                      </a:r>
                      <a:endParaRPr sz="1200" dirty="0">
                        <a:solidFill>
                          <a:srgbClr val="E9E2C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Aktienempfehlung für Kunden</a:t>
                      </a: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Vorbedingung</a:t>
                      </a:r>
                      <a:endParaRPr sz="1200" dirty="0">
                        <a:solidFill>
                          <a:srgbClr val="E9E2C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Börsendaten, Newsdaten, Individuelle Risiko Präferenzen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Nachbedingung Erfolg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Vom Kunden gewünschte Anzahl an Aktienempfehlungen in absteigender Reihenfolge nach Empfehlungsgrad</a:t>
                      </a: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Nachbedingung Fehlschlag</a:t>
                      </a:r>
                      <a:endParaRPr sz="1200" dirty="0">
                        <a:solidFill>
                          <a:srgbClr val="E9E2C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Error Message, je nach aufgetretenem Fehler (bspw. Kann nicht auf Datenbank zugegriffen werden, Kunde hat noch keinen Account, usw.)</a:t>
                      </a: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2541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Akteure</a:t>
                      </a:r>
                      <a:endParaRPr sz="1200" dirty="0">
                        <a:solidFill>
                          <a:srgbClr val="E9E2C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Börse, Kunde</a:t>
                      </a: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096128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</a:t>
                      </a:r>
                      <a:endParaRPr sz="120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E9E2C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Auslösendes Ereignis</a:t>
                      </a:r>
                      <a:endParaRPr sz="1200" dirty="0">
                        <a:solidFill>
                          <a:srgbClr val="E9E2C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 des Kunden in der App</a:t>
                      </a:r>
                      <a:endParaRPr sz="12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466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0"/>
          <p:cNvGrpSpPr/>
          <p:nvPr/>
        </p:nvGrpSpPr>
        <p:grpSpPr>
          <a:xfrm>
            <a:off x="359950" y="1436345"/>
            <a:ext cx="8411400" cy="2833541"/>
            <a:chOff x="359950" y="1436345"/>
            <a:chExt cx="8411400" cy="2833541"/>
          </a:xfrm>
        </p:grpSpPr>
        <p:sp>
          <p:nvSpPr>
            <p:cNvPr id="676" name="Google Shape;676;p50"/>
            <p:cNvSpPr/>
            <p:nvPr/>
          </p:nvSpPr>
          <p:spPr>
            <a:xfrm>
              <a:off x="359950" y="2830620"/>
              <a:ext cx="84114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75527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448532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721528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85035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12030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 rot="5400000">
              <a:off x="673662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 rot="5400000">
              <a:off x="4006545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000">
              <a:off x="127647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50"/>
            <p:cNvSpPr/>
            <p:nvPr/>
          </p:nvSpPr>
          <p:spPr>
            <a:xfrm rot="5400000">
              <a:off x="264152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 rot="5400000">
              <a:off x="537157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50"/>
            <p:cNvCxnSpPr/>
            <p:nvPr/>
          </p:nvCxnSpPr>
          <p:spPr>
            <a:xfrm>
              <a:off x="320690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93695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1841850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457202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730197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5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Produktkomponenten</a:t>
            </a:r>
            <a:endParaRPr dirty="0"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4294967295"/>
          </p:nvPr>
        </p:nvSpPr>
        <p:spPr>
          <a:xfrm>
            <a:off x="3567250" y="1828342"/>
            <a:ext cx="1985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Datenquellen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96" name="Google Shape;696;p50"/>
          <p:cNvSpPr txBox="1">
            <a:spLocks noGrp="1"/>
          </p:cNvSpPr>
          <p:nvPr>
            <p:ph type="subTitle" idx="4294967295"/>
          </p:nvPr>
        </p:nvSpPr>
        <p:spPr>
          <a:xfrm>
            <a:off x="849301" y="1820318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ML News Algorithmus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97" name="Google Shape;697;p50"/>
          <p:cNvSpPr txBox="1">
            <a:spLocks noGrp="1"/>
          </p:cNvSpPr>
          <p:nvPr>
            <p:ph type="subTitle" idx="4294967295"/>
          </p:nvPr>
        </p:nvSpPr>
        <p:spPr>
          <a:xfrm>
            <a:off x="6309125" y="1756086"/>
            <a:ext cx="1985700" cy="5039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App/ Userschnittstelle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00" name="Google Shape;700;p50"/>
          <p:cNvSpPr txBox="1">
            <a:spLocks noGrp="1"/>
          </p:cNvSpPr>
          <p:nvPr>
            <p:ph type="subTitle" idx="4294967295"/>
          </p:nvPr>
        </p:nvSpPr>
        <p:spPr>
          <a:xfrm>
            <a:off x="2214230" y="3518498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Datenbasis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02" name="Google Shape;702;p50"/>
          <p:cNvSpPr txBox="1">
            <a:spLocks noGrp="1"/>
          </p:cNvSpPr>
          <p:nvPr>
            <p:ph type="subTitle" idx="4294967295"/>
          </p:nvPr>
        </p:nvSpPr>
        <p:spPr>
          <a:xfrm>
            <a:off x="4944372" y="3526522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Script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8489;p66">
            <a:extLst>
              <a:ext uri="{FF2B5EF4-FFF2-40B4-BE49-F238E27FC236}">
                <a16:creationId xmlns:a16="http://schemas.microsoft.com/office/drawing/2014/main" id="{465C2233-094A-48D6-A40F-1F466EDD9325}"/>
              </a:ext>
            </a:extLst>
          </p:cNvPr>
          <p:cNvGrpSpPr/>
          <p:nvPr/>
        </p:nvGrpSpPr>
        <p:grpSpPr>
          <a:xfrm>
            <a:off x="5064370" y="-1398427"/>
            <a:ext cx="5501155" cy="6067393"/>
            <a:chOff x="4206459" y="1191441"/>
            <a:chExt cx="712557" cy="785901"/>
          </a:xfrm>
          <a:solidFill>
            <a:srgbClr val="DCAE52">
              <a:alpha val="6000"/>
            </a:srgbClr>
          </a:solidFill>
        </p:grpSpPr>
        <p:sp>
          <p:nvSpPr>
            <p:cNvPr id="17" name="Google Shape;8490;p66">
              <a:extLst>
                <a:ext uri="{FF2B5EF4-FFF2-40B4-BE49-F238E27FC236}">
                  <a16:creationId xmlns:a16="http://schemas.microsoft.com/office/drawing/2014/main" id="{DE3B28DA-9C43-4F49-917A-D83514B31618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>
                  <a:alpha val="1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91;p66">
              <a:extLst>
                <a:ext uri="{FF2B5EF4-FFF2-40B4-BE49-F238E27FC236}">
                  <a16:creationId xmlns:a16="http://schemas.microsoft.com/office/drawing/2014/main" id="{B3ED6C05-80D5-4B9F-AA47-7A5155F7BC15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>
                  <a:alpha val="1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92;p66">
              <a:extLst>
                <a:ext uri="{FF2B5EF4-FFF2-40B4-BE49-F238E27FC236}">
                  <a16:creationId xmlns:a16="http://schemas.microsoft.com/office/drawing/2014/main" id="{E45AF684-10CB-48C9-A4DC-CE3F35D76BA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>
                  <a:alpha val="1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93;p66">
              <a:extLst>
                <a:ext uri="{FF2B5EF4-FFF2-40B4-BE49-F238E27FC236}">
                  <a16:creationId xmlns:a16="http://schemas.microsoft.com/office/drawing/2014/main" id="{7EA2D9A3-D2E8-4D60-BDA2-14978D17A1A1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>
                  <a:alpha val="1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8494;p66">
              <a:extLst>
                <a:ext uri="{FF2B5EF4-FFF2-40B4-BE49-F238E27FC236}">
                  <a16:creationId xmlns:a16="http://schemas.microsoft.com/office/drawing/2014/main" id="{7EA61FE4-91CF-4AC0-AEC3-A1E2A20773B5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  <a:grpFill/>
          </p:grpSpPr>
          <p:sp>
            <p:nvSpPr>
              <p:cNvPr id="51" name="Google Shape;8495;p66">
                <a:extLst>
                  <a:ext uri="{FF2B5EF4-FFF2-40B4-BE49-F238E27FC236}">
                    <a16:creationId xmlns:a16="http://schemas.microsoft.com/office/drawing/2014/main" id="{B9C29114-1876-4265-ADBE-CDEDA7CA100F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96;p66">
                <a:extLst>
                  <a:ext uri="{FF2B5EF4-FFF2-40B4-BE49-F238E27FC236}">
                    <a16:creationId xmlns:a16="http://schemas.microsoft.com/office/drawing/2014/main" id="{A89E895D-EA78-4808-9A9A-576587E4CCF6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97;p66">
                <a:extLst>
                  <a:ext uri="{FF2B5EF4-FFF2-40B4-BE49-F238E27FC236}">
                    <a16:creationId xmlns:a16="http://schemas.microsoft.com/office/drawing/2014/main" id="{ADF5832A-2A7A-407E-9551-91C5931D3286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98;p66">
                <a:extLst>
                  <a:ext uri="{FF2B5EF4-FFF2-40B4-BE49-F238E27FC236}">
                    <a16:creationId xmlns:a16="http://schemas.microsoft.com/office/drawing/2014/main" id="{FC52DC3B-B7E6-45F1-A0A7-76979C9DF834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8499;p66">
              <a:extLst>
                <a:ext uri="{FF2B5EF4-FFF2-40B4-BE49-F238E27FC236}">
                  <a16:creationId xmlns:a16="http://schemas.microsoft.com/office/drawing/2014/main" id="{88EEBAAA-624C-49B2-93E6-DDB7ED2649F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  <a:grpFill/>
          </p:grpSpPr>
          <p:sp>
            <p:nvSpPr>
              <p:cNvPr id="47" name="Google Shape;8500;p66">
                <a:extLst>
                  <a:ext uri="{FF2B5EF4-FFF2-40B4-BE49-F238E27FC236}">
                    <a16:creationId xmlns:a16="http://schemas.microsoft.com/office/drawing/2014/main" id="{BE5DFBFF-1BAF-4D55-87BD-87275CC512A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01;p66">
                <a:extLst>
                  <a:ext uri="{FF2B5EF4-FFF2-40B4-BE49-F238E27FC236}">
                    <a16:creationId xmlns:a16="http://schemas.microsoft.com/office/drawing/2014/main" id="{0F6142A3-E28A-48AA-AB50-98A040A8D7E8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502;p66">
                <a:extLst>
                  <a:ext uri="{FF2B5EF4-FFF2-40B4-BE49-F238E27FC236}">
                    <a16:creationId xmlns:a16="http://schemas.microsoft.com/office/drawing/2014/main" id="{F75C2CD5-5698-406B-B08A-93D14D6EE8F9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503;p66">
                <a:extLst>
                  <a:ext uri="{FF2B5EF4-FFF2-40B4-BE49-F238E27FC236}">
                    <a16:creationId xmlns:a16="http://schemas.microsoft.com/office/drawing/2014/main" id="{5004F815-4741-4B23-8B82-BB94F7B6F04E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8504;p66">
              <a:extLst>
                <a:ext uri="{FF2B5EF4-FFF2-40B4-BE49-F238E27FC236}">
                  <a16:creationId xmlns:a16="http://schemas.microsoft.com/office/drawing/2014/main" id="{8360769E-C5FC-4430-BD51-72B106D67DC1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  <a:grpFill/>
          </p:grpSpPr>
          <p:sp>
            <p:nvSpPr>
              <p:cNvPr id="43" name="Google Shape;8505;p66">
                <a:extLst>
                  <a:ext uri="{FF2B5EF4-FFF2-40B4-BE49-F238E27FC236}">
                    <a16:creationId xmlns:a16="http://schemas.microsoft.com/office/drawing/2014/main" id="{7DAF1CD6-69E5-45E0-AB89-1C65FF0E6A4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506;p66">
                <a:extLst>
                  <a:ext uri="{FF2B5EF4-FFF2-40B4-BE49-F238E27FC236}">
                    <a16:creationId xmlns:a16="http://schemas.microsoft.com/office/drawing/2014/main" id="{2922CB7F-19ED-4541-9CF0-5250CF012AFE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07;p66">
                <a:extLst>
                  <a:ext uri="{FF2B5EF4-FFF2-40B4-BE49-F238E27FC236}">
                    <a16:creationId xmlns:a16="http://schemas.microsoft.com/office/drawing/2014/main" id="{9CC35154-39C8-42C0-9CC0-6C80C352FD95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08;p66">
                <a:extLst>
                  <a:ext uri="{FF2B5EF4-FFF2-40B4-BE49-F238E27FC236}">
                    <a16:creationId xmlns:a16="http://schemas.microsoft.com/office/drawing/2014/main" id="{66E9F2F5-668A-4554-B07E-F209AED68AF8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509;p66">
              <a:extLst>
                <a:ext uri="{FF2B5EF4-FFF2-40B4-BE49-F238E27FC236}">
                  <a16:creationId xmlns:a16="http://schemas.microsoft.com/office/drawing/2014/main" id="{15F8B6DB-BC47-496B-BB49-014E8B99C1A0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39" name="Google Shape;8510;p66">
                <a:extLst>
                  <a:ext uri="{FF2B5EF4-FFF2-40B4-BE49-F238E27FC236}">
                    <a16:creationId xmlns:a16="http://schemas.microsoft.com/office/drawing/2014/main" id="{CD077FF2-8077-42B3-8585-8363BC409F85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511;p66">
                <a:extLst>
                  <a:ext uri="{FF2B5EF4-FFF2-40B4-BE49-F238E27FC236}">
                    <a16:creationId xmlns:a16="http://schemas.microsoft.com/office/drawing/2014/main" id="{4C1BCE76-82CC-47DB-BC02-006F1BAA73E4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512;p66">
                <a:extLst>
                  <a:ext uri="{FF2B5EF4-FFF2-40B4-BE49-F238E27FC236}">
                    <a16:creationId xmlns:a16="http://schemas.microsoft.com/office/drawing/2014/main" id="{B08A831A-50A7-4A64-B71C-4B7F09ECF4A7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513;p66">
                <a:extLst>
                  <a:ext uri="{FF2B5EF4-FFF2-40B4-BE49-F238E27FC236}">
                    <a16:creationId xmlns:a16="http://schemas.microsoft.com/office/drawing/2014/main" id="{0AB48AEF-DE4F-4C8D-A777-0B1CD95F58E7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8514;p66">
              <a:extLst>
                <a:ext uri="{FF2B5EF4-FFF2-40B4-BE49-F238E27FC236}">
                  <a16:creationId xmlns:a16="http://schemas.microsoft.com/office/drawing/2014/main" id="{EC5D4FED-02FF-40DC-B424-9AA4AFA8BA0F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1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15;p66">
              <a:extLst>
                <a:ext uri="{FF2B5EF4-FFF2-40B4-BE49-F238E27FC236}">
                  <a16:creationId xmlns:a16="http://schemas.microsoft.com/office/drawing/2014/main" id="{E38D01D9-1048-453E-A115-DFB710B6D2F0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1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16;p66">
              <a:extLst>
                <a:ext uri="{FF2B5EF4-FFF2-40B4-BE49-F238E27FC236}">
                  <a16:creationId xmlns:a16="http://schemas.microsoft.com/office/drawing/2014/main" id="{772C8B9E-D2A0-4CBD-9888-7EB1846A9691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1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17;p66">
              <a:extLst>
                <a:ext uri="{FF2B5EF4-FFF2-40B4-BE49-F238E27FC236}">
                  <a16:creationId xmlns:a16="http://schemas.microsoft.com/office/drawing/2014/main" id="{136E9D7A-EFF4-44BF-BD18-50489E77AD4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rgbClr val="DCAE52">
                  <a:alpha val="1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518;p66">
              <a:extLst>
                <a:ext uri="{FF2B5EF4-FFF2-40B4-BE49-F238E27FC236}">
                  <a16:creationId xmlns:a16="http://schemas.microsoft.com/office/drawing/2014/main" id="{6B095A3C-4CCA-47EE-BA7A-E3B2733B8F70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35" name="Google Shape;8519;p66">
                <a:extLst>
                  <a:ext uri="{FF2B5EF4-FFF2-40B4-BE49-F238E27FC236}">
                    <a16:creationId xmlns:a16="http://schemas.microsoft.com/office/drawing/2014/main" id="{D94EB474-651C-48C4-8B35-0379510F81AF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520;p66">
                <a:extLst>
                  <a:ext uri="{FF2B5EF4-FFF2-40B4-BE49-F238E27FC236}">
                    <a16:creationId xmlns:a16="http://schemas.microsoft.com/office/drawing/2014/main" id="{7EEEA328-4F8C-4A83-8376-9F9E4272A87C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521;p66">
                <a:extLst>
                  <a:ext uri="{FF2B5EF4-FFF2-40B4-BE49-F238E27FC236}">
                    <a16:creationId xmlns:a16="http://schemas.microsoft.com/office/drawing/2014/main" id="{A2D14F33-F078-4F16-AE63-21C9D93E80F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522;p66">
                <a:extLst>
                  <a:ext uri="{FF2B5EF4-FFF2-40B4-BE49-F238E27FC236}">
                    <a16:creationId xmlns:a16="http://schemas.microsoft.com/office/drawing/2014/main" id="{BF7142AC-3A38-4BAC-81DF-F9D00A798EF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523;p66">
              <a:extLst>
                <a:ext uri="{FF2B5EF4-FFF2-40B4-BE49-F238E27FC236}">
                  <a16:creationId xmlns:a16="http://schemas.microsoft.com/office/drawing/2014/main" id="{65445A08-1364-47F6-A3AA-7DF43E2A62A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  <a:grpFill/>
          </p:grpSpPr>
          <p:sp>
            <p:nvSpPr>
              <p:cNvPr id="31" name="Google Shape;8524;p66">
                <a:extLst>
                  <a:ext uri="{FF2B5EF4-FFF2-40B4-BE49-F238E27FC236}">
                    <a16:creationId xmlns:a16="http://schemas.microsoft.com/office/drawing/2014/main" id="{B68E9978-73FD-4AAC-953C-213152775123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525;p66">
                <a:extLst>
                  <a:ext uri="{FF2B5EF4-FFF2-40B4-BE49-F238E27FC236}">
                    <a16:creationId xmlns:a16="http://schemas.microsoft.com/office/drawing/2014/main" id="{7FA6C364-D8E5-490A-A283-E90FE5C090CC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526;p66">
                <a:extLst>
                  <a:ext uri="{FF2B5EF4-FFF2-40B4-BE49-F238E27FC236}">
                    <a16:creationId xmlns:a16="http://schemas.microsoft.com/office/drawing/2014/main" id="{A3C09430-7A7F-40DD-B828-AE8C1B0D00ED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527;p66">
                <a:extLst>
                  <a:ext uri="{FF2B5EF4-FFF2-40B4-BE49-F238E27FC236}">
                    <a16:creationId xmlns:a16="http://schemas.microsoft.com/office/drawing/2014/main" id="{0F2A10BC-5ABA-4BF5-992F-DC95C341434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solidFill>
                  <a:srgbClr val="DCAE52">
                    <a:alpha val="1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BPMN</a:t>
            </a:r>
            <a:endParaRPr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52864A1-2D05-4870-9347-0DC8B486C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2" b="9458"/>
          <a:stretch/>
        </p:blipFill>
        <p:spPr>
          <a:xfrm>
            <a:off x="861043" y="1390861"/>
            <a:ext cx="4261507" cy="171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A3BE528-1089-4F32-97A0-72D1D3726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78" y="3251178"/>
            <a:ext cx="4261507" cy="160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6AE7AE6-3E6F-48A1-ABF6-D53C187CD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044" y="1403312"/>
            <a:ext cx="3365847" cy="196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24;p38">
            <a:extLst>
              <a:ext uri="{FF2B5EF4-FFF2-40B4-BE49-F238E27FC236}">
                <a16:creationId xmlns:a16="http://schemas.microsoft.com/office/drawing/2014/main" id="{258F3364-3CFC-4188-BC99-537A8BC31A03}"/>
              </a:ext>
            </a:extLst>
          </p:cNvPr>
          <p:cNvSpPr/>
          <p:nvPr/>
        </p:nvSpPr>
        <p:spPr>
          <a:xfrm>
            <a:off x="833088" y="3239406"/>
            <a:ext cx="4333352" cy="1613411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4;p38">
            <a:extLst>
              <a:ext uri="{FF2B5EF4-FFF2-40B4-BE49-F238E27FC236}">
                <a16:creationId xmlns:a16="http://schemas.microsoft.com/office/drawing/2014/main" id="{AFB8C47F-509F-4640-926A-1924E775BA8C}"/>
              </a:ext>
            </a:extLst>
          </p:cNvPr>
          <p:cNvSpPr/>
          <p:nvPr/>
        </p:nvSpPr>
        <p:spPr>
          <a:xfrm>
            <a:off x="834529" y="1378503"/>
            <a:ext cx="4333352" cy="1723095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4;p38">
            <a:extLst>
              <a:ext uri="{FF2B5EF4-FFF2-40B4-BE49-F238E27FC236}">
                <a16:creationId xmlns:a16="http://schemas.microsoft.com/office/drawing/2014/main" id="{9642877C-9515-494F-B86C-DB2AF4CE36BD}"/>
              </a:ext>
            </a:extLst>
          </p:cNvPr>
          <p:cNvSpPr/>
          <p:nvPr/>
        </p:nvSpPr>
        <p:spPr>
          <a:xfrm>
            <a:off x="5268097" y="1382715"/>
            <a:ext cx="3431060" cy="2007155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86" name="Google Shape;623;p47">
            <a:extLst>
              <a:ext uri="{FF2B5EF4-FFF2-40B4-BE49-F238E27FC236}">
                <a16:creationId xmlns:a16="http://schemas.microsoft.com/office/drawing/2014/main" id="{EF795336-4C7B-44B4-9A21-1E455B64D682}"/>
              </a:ext>
            </a:extLst>
          </p:cNvPr>
          <p:cNvSpPr txBox="1">
            <a:spLocks/>
          </p:cNvSpPr>
          <p:nvPr/>
        </p:nvSpPr>
        <p:spPr>
          <a:xfrm>
            <a:off x="759533" y="1857148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de-DE" sz="1600" dirty="0">
                <a:solidFill>
                  <a:srgbClr val="E9E2C9"/>
                </a:solidFill>
              </a:rPr>
              <a:t>ML News</a:t>
            </a:r>
          </a:p>
        </p:txBody>
      </p:sp>
      <p:sp>
        <p:nvSpPr>
          <p:cNvPr id="87" name="Google Shape;623;p47">
            <a:extLst>
              <a:ext uri="{FF2B5EF4-FFF2-40B4-BE49-F238E27FC236}">
                <a16:creationId xmlns:a16="http://schemas.microsoft.com/office/drawing/2014/main" id="{5F693384-1AEE-4CD6-AFDB-4886DAC6D559}"/>
              </a:ext>
            </a:extLst>
          </p:cNvPr>
          <p:cNvSpPr txBox="1">
            <a:spLocks/>
          </p:cNvSpPr>
          <p:nvPr/>
        </p:nvSpPr>
        <p:spPr>
          <a:xfrm>
            <a:off x="740562" y="2425795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de-DE" sz="1600" dirty="0">
                <a:solidFill>
                  <a:srgbClr val="E9E2C9"/>
                </a:solidFill>
              </a:rPr>
              <a:t>Datenbank</a:t>
            </a:r>
          </a:p>
        </p:txBody>
      </p:sp>
      <p:sp>
        <p:nvSpPr>
          <p:cNvPr id="88" name="Google Shape;623;p47">
            <a:extLst>
              <a:ext uri="{FF2B5EF4-FFF2-40B4-BE49-F238E27FC236}">
                <a16:creationId xmlns:a16="http://schemas.microsoft.com/office/drawing/2014/main" id="{92537FBB-D29E-4F14-BBFC-68E8090BF533}"/>
              </a:ext>
            </a:extLst>
          </p:cNvPr>
          <p:cNvSpPr txBox="1">
            <a:spLocks/>
          </p:cNvSpPr>
          <p:nvPr/>
        </p:nvSpPr>
        <p:spPr>
          <a:xfrm>
            <a:off x="893097" y="2974671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de-DE" sz="1600" dirty="0">
                <a:solidFill>
                  <a:srgbClr val="E9E2C9"/>
                </a:solidFill>
              </a:rPr>
              <a:t>Sentiment Analyse</a:t>
            </a:r>
          </a:p>
        </p:txBody>
      </p:sp>
      <p:sp>
        <p:nvSpPr>
          <p:cNvPr id="89" name="Google Shape;623;p47">
            <a:extLst>
              <a:ext uri="{FF2B5EF4-FFF2-40B4-BE49-F238E27FC236}">
                <a16:creationId xmlns:a16="http://schemas.microsoft.com/office/drawing/2014/main" id="{4899A460-9DA1-452C-8003-5B30E5ECDC67}"/>
              </a:ext>
            </a:extLst>
          </p:cNvPr>
          <p:cNvSpPr txBox="1">
            <a:spLocks/>
          </p:cNvSpPr>
          <p:nvPr/>
        </p:nvSpPr>
        <p:spPr>
          <a:xfrm>
            <a:off x="6022438" y="1729643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sz="1600" dirty="0">
                <a:solidFill>
                  <a:srgbClr val="E9E2C9"/>
                </a:solidFill>
              </a:rPr>
              <a:t>Extract</a:t>
            </a:r>
          </a:p>
        </p:txBody>
      </p:sp>
      <p:sp>
        <p:nvSpPr>
          <p:cNvPr id="90" name="Google Shape;623;p47">
            <a:extLst>
              <a:ext uri="{FF2B5EF4-FFF2-40B4-BE49-F238E27FC236}">
                <a16:creationId xmlns:a16="http://schemas.microsoft.com/office/drawing/2014/main" id="{335FA1F8-8310-44C3-B0F3-57279F6538F9}"/>
              </a:ext>
            </a:extLst>
          </p:cNvPr>
          <p:cNvSpPr txBox="1">
            <a:spLocks/>
          </p:cNvSpPr>
          <p:nvPr/>
        </p:nvSpPr>
        <p:spPr>
          <a:xfrm>
            <a:off x="6071283" y="2337737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sz="1600" dirty="0">
                <a:solidFill>
                  <a:srgbClr val="E9E2C9"/>
                </a:solidFill>
              </a:rPr>
              <a:t>Transform</a:t>
            </a:r>
          </a:p>
        </p:txBody>
      </p:sp>
      <p:sp>
        <p:nvSpPr>
          <p:cNvPr id="91" name="Google Shape;623;p47">
            <a:extLst>
              <a:ext uri="{FF2B5EF4-FFF2-40B4-BE49-F238E27FC236}">
                <a16:creationId xmlns:a16="http://schemas.microsoft.com/office/drawing/2014/main" id="{357BE5EB-022D-4C01-8EEA-D5FBDE0AF628}"/>
              </a:ext>
            </a:extLst>
          </p:cNvPr>
          <p:cNvSpPr txBox="1">
            <a:spLocks/>
          </p:cNvSpPr>
          <p:nvPr/>
        </p:nvSpPr>
        <p:spPr>
          <a:xfrm>
            <a:off x="5943632" y="2953030"/>
            <a:ext cx="23490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sz="1600" dirty="0">
                <a:solidFill>
                  <a:srgbClr val="E9E2C9"/>
                </a:solidFill>
              </a:rPr>
              <a:t>Load</a:t>
            </a:r>
          </a:p>
        </p:txBody>
      </p:sp>
      <p:grpSp>
        <p:nvGrpSpPr>
          <p:cNvPr id="33" name="Google Shape;8613;p66">
            <a:extLst>
              <a:ext uri="{FF2B5EF4-FFF2-40B4-BE49-F238E27FC236}">
                <a16:creationId xmlns:a16="http://schemas.microsoft.com/office/drawing/2014/main" id="{20309525-8FF0-4A69-920A-A6D141FD55C0}"/>
              </a:ext>
            </a:extLst>
          </p:cNvPr>
          <p:cNvGrpSpPr/>
          <p:nvPr/>
        </p:nvGrpSpPr>
        <p:grpSpPr>
          <a:xfrm>
            <a:off x="3168696" y="1496339"/>
            <a:ext cx="2806607" cy="2151241"/>
            <a:chOff x="6599718" y="2068734"/>
            <a:chExt cx="940737" cy="721067"/>
          </a:xfrm>
        </p:grpSpPr>
        <p:sp>
          <p:nvSpPr>
            <p:cNvPr id="34" name="Google Shape;8614;p66">
              <a:extLst>
                <a:ext uri="{FF2B5EF4-FFF2-40B4-BE49-F238E27FC236}">
                  <a16:creationId xmlns:a16="http://schemas.microsoft.com/office/drawing/2014/main" id="{EF122C39-8DE5-493F-B6E7-897EDDDD55FC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15;p66">
              <a:extLst>
                <a:ext uri="{FF2B5EF4-FFF2-40B4-BE49-F238E27FC236}">
                  <a16:creationId xmlns:a16="http://schemas.microsoft.com/office/drawing/2014/main" id="{B4056C89-9F28-45F1-9E97-4A9146BF4BEB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16;p66">
              <a:extLst>
                <a:ext uri="{FF2B5EF4-FFF2-40B4-BE49-F238E27FC236}">
                  <a16:creationId xmlns:a16="http://schemas.microsoft.com/office/drawing/2014/main" id="{2836C2E5-D234-4365-9019-292C722F391C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17;p66">
              <a:extLst>
                <a:ext uri="{FF2B5EF4-FFF2-40B4-BE49-F238E27FC236}">
                  <a16:creationId xmlns:a16="http://schemas.microsoft.com/office/drawing/2014/main" id="{4A6243ED-A639-4D47-B988-A7D22462E01A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18;p66">
              <a:extLst>
                <a:ext uri="{FF2B5EF4-FFF2-40B4-BE49-F238E27FC236}">
                  <a16:creationId xmlns:a16="http://schemas.microsoft.com/office/drawing/2014/main" id="{1A35E60A-32B4-4ECA-A9F3-7ED484874658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9;p66">
              <a:extLst>
                <a:ext uri="{FF2B5EF4-FFF2-40B4-BE49-F238E27FC236}">
                  <a16:creationId xmlns:a16="http://schemas.microsoft.com/office/drawing/2014/main" id="{505BF072-FDAD-4539-89F4-F417CAC8E626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8620;p66">
              <a:extLst>
                <a:ext uri="{FF2B5EF4-FFF2-40B4-BE49-F238E27FC236}">
                  <a16:creationId xmlns:a16="http://schemas.microsoft.com/office/drawing/2014/main" id="{163F4DF5-B34B-471F-90EA-91F07C32228D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1" name="Google Shape;8621;p66">
                <a:extLst>
                  <a:ext uri="{FF2B5EF4-FFF2-40B4-BE49-F238E27FC236}">
                    <a16:creationId xmlns:a16="http://schemas.microsoft.com/office/drawing/2014/main" id="{5907CD5C-2A57-4224-9427-114C0FFECF75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622;p66">
                <a:extLst>
                  <a:ext uri="{FF2B5EF4-FFF2-40B4-BE49-F238E27FC236}">
                    <a16:creationId xmlns:a16="http://schemas.microsoft.com/office/drawing/2014/main" id="{8D55AF25-5728-479F-802D-A0D754691CEA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623;p66">
                <a:extLst>
                  <a:ext uri="{FF2B5EF4-FFF2-40B4-BE49-F238E27FC236}">
                    <a16:creationId xmlns:a16="http://schemas.microsoft.com/office/drawing/2014/main" id="{4CD6FBFC-E7C9-400D-878D-5A3156B8CF68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624;p66">
                <a:extLst>
                  <a:ext uri="{FF2B5EF4-FFF2-40B4-BE49-F238E27FC236}">
                    <a16:creationId xmlns:a16="http://schemas.microsoft.com/office/drawing/2014/main" id="{EA0D7CD8-6643-4316-B62C-F895893AE48B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625;p66">
                <a:extLst>
                  <a:ext uri="{FF2B5EF4-FFF2-40B4-BE49-F238E27FC236}">
                    <a16:creationId xmlns:a16="http://schemas.microsoft.com/office/drawing/2014/main" id="{29B1C803-6CF2-4459-B523-5143E3E1C2D3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626;p66">
                <a:extLst>
                  <a:ext uri="{FF2B5EF4-FFF2-40B4-BE49-F238E27FC236}">
                    <a16:creationId xmlns:a16="http://schemas.microsoft.com/office/drawing/2014/main" id="{ECE7BCD6-BB8C-476F-9506-BC0E991F3A57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CAE52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" name="Google Shape;8627;p66">
                <a:extLst>
                  <a:ext uri="{FF2B5EF4-FFF2-40B4-BE49-F238E27FC236}">
                    <a16:creationId xmlns:a16="http://schemas.microsoft.com/office/drawing/2014/main" id="{B00DAC73-7A65-479E-9460-B980A0D58211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8" name="Google Shape;8628;p66">
                  <a:extLst>
                    <a:ext uri="{FF2B5EF4-FFF2-40B4-BE49-F238E27FC236}">
                      <a16:creationId xmlns:a16="http://schemas.microsoft.com/office/drawing/2014/main" id="{612C8D5F-35D5-4615-9E3A-9A4E44BB3B55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8629;p66">
                  <a:extLst>
                    <a:ext uri="{FF2B5EF4-FFF2-40B4-BE49-F238E27FC236}">
                      <a16:creationId xmlns:a16="http://schemas.microsoft.com/office/drawing/2014/main" id="{7F8D2138-4E19-4C61-84A5-6C723CC9A403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8630;p66">
                  <a:extLst>
                    <a:ext uri="{FF2B5EF4-FFF2-40B4-BE49-F238E27FC236}">
                      <a16:creationId xmlns:a16="http://schemas.microsoft.com/office/drawing/2014/main" id="{EB644349-B1AC-4EE0-9B9B-4E84D1C3FAC5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8631;p66">
                  <a:extLst>
                    <a:ext uri="{FF2B5EF4-FFF2-40B4-BE49-F238E27FC236}">
                      <a16:creationId xmlns:a16="http://schemas.microsoft.com/office/drawing/2014/main" id="{9F253D09-F714-45E2-9837-DC982A296594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8632;p66">
                  <a:extLst>
                    <a:ext uri="{FF2B5EF4-FFF2-40B4-BE49-F238E27FC236}">
                      <a16:creationId xmlns:a16="http://schemas.microsoft.com/office/drawing/2014/main" id="{E8C550E0-A56F-486D-832B-DDCFFAF73302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8633;p66">
                  <a:extLst>
                    <a:ext uri="{FF2B5EF4-FFF2-40B4-BE49-F238E27FC236}">
                      <a16:creationId xmlns:a16="http://schemas.microsoft.com/office/drawing/2014/main" id="{A6819ADD-DAB5-4A62-9EDC-7D017EBF074F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8634;p66">
                  <a:extLst>
                    <a:ext uri="{FF2B5EF4-FFF2-40B4-BE49-F238E27FC236}">
                      <a16:creationId xmlns:a16="http://schemas.microsoft.com/office/drawing/2014/main" id="{6529868D-7C90-42C0-A497-B75349046232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DCAE5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273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Unternehmen &amp; Team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 | Mission | Projektteam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pic>
        <p:nvPicPr>
          <p:cNvPr id="6" name="Grafik 5" descr="Ein Bild, das Person, Wand, Mann, lächelnd enthält.&#10;&#10;Automatisch generierte Beschreibung">
            <a:extLst>
              <a:ext uri="{FF2B5EF4-FFF2-40B4-BE49-F238E27FC236}">
                <a16:creationId xmlns:a16="http://schemas.microsoft.com/office/drawing/2014/main" id="{A2BD4050-4E6A-4D58-AC37-8F39080D7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049" b="7097"/>
          <a:stretch/>
        </p:blipFill>
        <p:spPr>
          <a:xfrm>
            <a:off x="7398500" y="3643083"/>
            <a:ext cx="1328251" cy="11403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BBF9AFD5-6DB0-4F88-905C-73C71090782C}"/>
              </a:ext>
            </a:extLst>
          </p:cNvPr>
          <p:cNvSpPr/>
          <p:nvPr/>
        </p:nvSpPr>
        <p:spPr>
          <a:xfrm>
            <a:off x="1032775" y="1951869"/>
            <a:ext cx="7078449" cy="1658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621;p47">
            <a:extLst>
              <a:ext uri="{FF2B5EF4-FFF2-40B4-BE49-F238E27FC236}">
                <a16:creationId xmlns:a16="http://schemas.microsoft.com/office/drawing/2014/main" id="{A7D94978-C029-455E-8AB5-89E012CA7E88}"/>
              </a:ext>
            </a:extLst>
          </p:cNvPr>
          <p:cNvSpPr txBox="1">
            <a:spLocks/>
          </p:cNvSpPr>
          <p:nvPr/>
        </p:nvSpPr>
        <p:spPr>
          <a:xfrm>
            <a:off x="1996950" y="533772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de-DE" dirty="0"/>
              <a:t>ML News</a:t>
            </a:r>
          </a:p>
        </p:txBody>
      </p:sp>
      <p:graphicFrame>
        <p:nvGraphicFramePr>
          <p:cNvPr id="18" name="Google Shape;527;p41">
            <a:extLst>
              <a:ext uri="{FF2B5EF4-FFF2-40B4-BE49-F238E27FC236}">
                <a16:creationId xmlns:a16="http://schemas.microsoft.com/office/drawing/2014/main" id="{50742AB8-2302-4E68-8BF5-116B6FF18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828278"/>
              </p:ext>
            </p:extLst>
          </p:nvPr>
        </p:nvGraphicFramePr>
        <p:xfrm>
          <a:off x="1032775" y="1951870"/>
          <a:ext cx="7078449" cy="1658860"/>
        </p:xfrm>
        <a:graphic>
          <a:graphicData uri="http://schemas.openxmlformats.org/drawingml/2006/table">
            <a:tbl>
              <a:tblPr>
                <a:noFill/>
                <a:tableStyleId>{102E0520-08AB-4B47-9831-26CB105A5FE7}</a:tableStyleId>
              </a:tblPr>
              <a:tblGrid>
                <a:gridCol w="93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655">
                  <a:extLst>
                    <a:ext uri="{9D8B030D-6E8A-4147-A177-3AD203B41FA5}">
                      <a16:colId xmlns:a16="http://schemas.microsoft.com/office/drawing/2014/main" val="668782456"/>
                    </a:ext>
                  </a:extLst>
                </a:gridCol>
              </a:tblGrid>
              <a:tr h="3626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sym typeface="Abel"/>
                        </a:rPr>
                        <a:t>News Trainingsdaten/Testdaten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MARS</a:t>
                      </a:r>
                      <a:endParaRPr sz="1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NEPTUNE</a:t>
                      </a:r>
                      <a:endParaRPr sz="1800" dirty="0">
                        <a:solidFill>
                          <a:schemeClr val="accent5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800" dirty="0">
                        <a:solidFill>
                          <a:schemeClr val="accent5"/>
                        </a:solidFill>
                        <a:latin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Aktienname</a:t>
                      </a:r>
                      <a:endParaRPr sz="105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Veröffentlichungsdatum</a:t>
                      </a:r>
                      <a:endParaRPr sz="105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Stimmung/ Aktienerwähnung etc</a:t>
                      </a:r>
                      <a:endParaRPr sz="105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Anzahl der Beiträge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(Estimate Reichweite)</a:t>
                      </a:r>
                      <a:endParaRPr sz="105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50" dirty="0">
                          <a:solidFill>
                            <a:srgbClr val="DCAE5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Börsenkurs X Tage nach Veröffentlichung</a:t>
                      </a:r>
                      <a:endParaRPr sz="1050" dirty="0">
                        <a:solidFill>
                          <a:srgbClr val="DCAE5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Alphabet</a:t>
                      </a:r>
                      <a:endParaRPr sz="10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15.12.20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6%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Alphabet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01.12.20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4%</a:t>
                      </a:r>
                      <a:endParaRPr sz="1000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Google Shape;424;p38">
            <a:extLst>
              <a:ext uri="{FF2B5EF4-FFF2-40B4-BE49-F238E27FC236}">
                <a16:creationId xmlns:a16="http://schemas.microsoft.com/office/drawing/2014/main" id="{1E169F94-8351-48D2-A371-9DCF2A9EEBAE}"/>
              </a:ext>
            </a:extLst>
          </p:cNvPr>
          <p:cNvSpPr/>
          <p:nvPr/>
        </p:nvSpPr>
        <p:spPr>
          <a:xfrm>
            <a:off x="963240" y="1951867"/>
            <a:ext cx="7218735" cy="1658858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11;p46">
            <a:extLst>
              <a:ext uri="{FF2B5EF4-FFF2-40B4-BE49-F238E27FC236}">
                <a16:creationId xmlns:a16="http://schemas.microsoft.com/office/drawing/2014/main" id="{C72F1320-69FF-2447-9476-508C5992C597}"/>
              </a:ext>
            </a:extLst>
          </p:cNvPr>
          <p:cNvSpPr/>
          <p:nvPr/>
        </p:nvSpPr>
        <p:spPr>
          <a:xfrm rot="5400000">
            <a:off x="5593348" y="2021102"/>
            <a:ext cx="602303" cy="4574950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415;p68">
            <a:extLst>
              <a:ext uri="{FF2B5EF4-FFF2-40B4-BE49-F238E27FC236}">
                <a16:creationId xmlns:a16="http://schemas.microsoft.com/office/drawing/2014/main" id="{02B2F7BB-9B8E-7D48-B023-05FF137EC7EC}"/>
              </a:ext>
            </a:extLst>
          </p:cNvPr>
          <p:cNvGrpSpPr/>
          <p:nvPr/>
        </p:nvGrpSpPr>
        <p:grpSpPr>
          <a:xfrm>
            <a:off x="3772831" y="4149578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8" name="Google Shape;9416;p68">
              <a:extLst>
                <a:ext uri="{FF2B5EF4-FFF2-40B4-BE49-F238E27FC236}">
                  <a16:creationId xmlns:a16="http://schemas.microsoft.com/office/drawing/2014/main" id="{1DB9646E-0AD0-B444-902E-6903EA7FA676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17;p68">
              <a:extLst>
                <a:ext uri="{FF2B5EF4-FFF2-40B4-BE49-F238E27FC236}">
                  <a16:creationId xmlns:a16="http://schemas.microsoft.com/office/drawing/2014/main" id="{82CE23A1-A90B-054F-A76F-81EDF6AE194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8;p68">
              <a:extLst>
                <a:ext uri="{FF2B5EF4-FFF2-40B4-BE49-F238E27FC236}">
                  <a16:creationId xmlns:a16="http://schemas.microsoft.com/office/drawing/2014/main" id="{BBEE19C8-5448-454B-80D7-1AC00AF7B995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9;p68">
              <a:extLst>
                <a:ext uri="{FF2B5EF4-FFF2-40B4-BE49-F238E27FC236}">
                  <a16:creationId xmlns:a16="http://schemas.microsoft.com/office/drawing/2014/main" id="{D07D7226-A183-1740-8B1B-1E8D1E572DFF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72;p33">
            <a:extLst>
              <a:ext uri="{FF2B5EF4-FFF2-40B4-BE49-F238E27FC236}">
                <a16:creationId xmlns:a16="http://schemas.microsoft.com/office/drawing/2014/main" id="{6F2D80FF-B0D3-3E4F-9F12-4AC1343BFC32}"/>
              </a:ext>
            </a:extLst>
          </p:cNvPr>
          <p:cNvSpPr txBox="1">
            <a:spLocks/>
          </p:cNvSpPr>
          <p:nvPr/>
        </p:nvSpPr>
        <p:spPr>
          <a:xfrm>
            <a:off x="4253378" y="4128684"/>
            <a:ext cx="3928597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dirty="0"/>
              <a:t>Geeignetes Modell, Training, Laufzeit</a:t>
            </a:r>
          </a:p>
        </p:txBody>
      </p:sp>
    </p:spTree>
    <p:extLst>
      <p:ext uri="{BB962C8B-B14F-4D97-AF65-F5344CB8AC3E}">
        <p14:creationId xmlns:p14="http://schemas.microsoft.com/office/powerpoint/2010/main" val="2599468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Datenbank</a:t>
            </a:r>
            <a:endParaRPr b="1" dirty="0"/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2"/>
          </p:nvPr>
        </p:nvSpPr>
        <p:spPr>
          <a:xfrm>
            <a:off x="3921350" y="2450175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Headline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Datum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3"/>
                </a:solidFill>
              </a:rPr>
              <a:t>Quelle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Inhalt</a:t>
            </a:r>
            <a:endParaRPr lang="en" dirty="0">
              <a:solidFill>
                <a:schemeClr val="accent3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Sentiment</a:t>
            </a:r>
            <a:endParaRPr lang="en" dirty="0">
              <a:solidFill>
                <a:schemeClr val="accent3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3397475" y="220912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News Daten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819875" y="220912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Kundendaten</a:t>
            </a:r>
            <a:endParaRPr dirty="0"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1277075" y="2450175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Passwort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Portfolio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Risiko Präferenzen</a:t>
            </a:r>
            <a:endParaRPr dirty="0"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20912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Aktiendaten</a:t>
            </a:r>
            <a:endParaRPr dirty="0"/>
          </a:p>
        </p:txBody>
      </p:sp>
      <p:grpSp>
        <p:nvGrpSpPr>
          <p:cNvPr id="382" name="Google Shape;382;p33"/>
          <p:cNvGrpSpPr/>
          <p:nvPr/>
        </p:nvGrpSpPr>
        <p:grpSpPr>
          <a:xfrm>
            <a:off x="6953053" y="1726191"/>
            <a:ext cx="393039" cy="393460"/>
            <a:chOff x="4673540" y="3680297"/>
            <a:chExt cx="355434" cy="355815"/>
          </a:xfrm>
        </p:grpSpPr>
        <p:sp>
          <p:nvSpPr>
            <p:cNvPr id="383" name="Google Shape;383;p33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386" name="Google Shape;386;p33"/>
          <p:cNvSpPr/>
          <p:nvPr/>
        </p:nvSpPr>
        <p:spPr>
          <a:xfrm>
            <a:off x="4375033" y="1741386"/>
            <a:ext cx="393885" cy="363159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8" name="Google Shape;620;p47">
            <a:extLst>
              <a:ext uri="{FF2B5EF4-FFF2-40B4-BE49-F238E27FC236}">
                <a16:creationId xmlns:a16="http://schemas.microsoft.com/office/drawing/2014/main" id="{D95C4290-621C-4CE6-81C2-6559185DB02F}"/>
              </a:ext>
            </a:extLst>
          </p:cNvPr>
          <p:cNvSpPr txBox="1">
            <a:spLocks/>
          </p:cNvSpPr>
          <p:nvPr/>
        </p:nvSpPr>
        <p:spPr>
          <a:xfrm>
            <a:off x="1996925" y="945201"/>
            <a:ext cx="515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 err="1"/>
              <a:t>Mysql</a:t>
            </a:r>
            <a:r>
              <a:rPr lang="de-DE" dirty="0"/>
              <a:t> mit drei Tabellen, die auf einem Server läuft</a:t>
            </a:r>
          </a:p>
        </p:txBody>
      </p:sp>
      <p:sp>
        <p:nvSpPr>
          <p:cNvPr id="19" name="Google Shape;10641;p70">
            <a:extLst>
              <a:ext uri="{FF2B5EF4-FFF2-40B4-BE49-F238E27FC236}">
                <a16:creationId xmlns:a16="http://schemas.microsoft.com/office/drawing/2014/main" id="{F9BED9BE-877F-4C1F-82EF-D765D61C5E8B}"/>
              </a:ext>
            </a:extLst>
          </p:cNvPr>
          <p:cNvSpPr>
            <a:spLocks noChangeAspect="1"/>
          </p:cNvSpPr>
          <p:nvPr/>
        </p:nvSpPr>
        <p:spPr>
          <a:xfrm>
            <a:off x="1812080" y="1741386"/>
            <a:ext cx="364590" cy="377682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2;p33">
            <a:extLst>
              <a:ext uri="{FF2B5EF4-FFF2-40B4-BE49-F238E27FC236}">
                <a16:creationId xmlns:a16="http://schemas.microsoft.com/office/drawing/2014/main" id="{07AEAE02-0A17-4ADA-B2FD-AB7CE3081128}"/>
              </a:ext>
            </a:extLst>
          </p:cNvPr>
          <p:cNvSpPr txBox="1">
            <a:spLocks/>
          </p:cNvSpPr>
          <p:nvPr/>
        </p:nvSpPr>
        <p:spPr>
          <a:xfrm>
            <a:off x="6479900" y="2450175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Aktienname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Kennzahlen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Historische Daten</a:t>
            </a:r>
          </a:p>
          <a:p>
            <a:pPr marL="0" indent="0" algn="l"/>
            <a:endParaRPr lang="de-DE" dirty="0"/>
          </a:p>
        </p:txBody>
      </p:sp>
      <p:sp>
        <p:nvSpPr>
          <p:cNvPr id="23" name="Google Shape;611;p46">
            <a:extLst>
              <a:ext uri="{FF2B5EF4-FFF2-40B4-BE49-F238E27FC236}">
                <a16:creationId xmlns:a16="http://schemas.microsoft.com/office/drawing/2014/main" id="{045CCB81-F570-458C-B51E-C0A041885039}"/>
              </a:ext>
            </a:extLst>
          </p:cNvPr>
          <p:cNvSpPr/>
          <p:nvPr/>
        </p:nvSpPr>
        <p:spPr>
          <a:xfrm rot="5400000">
            <a:off x="5612398" y="2015374"/>
            <a:ext cx="602303" cy="4574950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9415;p68">
            <a:extLst>
              <a:ext uri="{FF2B5EF4-FFF2-40B4-BE49-F238E27FC236}">
                <a16:creationId xmlns:a16="http://schemas.microsoft.com/office/drawing/2014/main" id="{B157962C-CA85-4337-B274-85893585B344}"/>
              </a:ext>
            </a:extLst>
          </p:cNvPr>
          <p:cNvGrpSpPr/>
          <p:nvPr/>
        </p:nvGrpSpPr>
        <p:grpSpPr>
          <a:xfrm>
            <a:off x="3791881" y="4143850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25" name="Google Shape;9416;p68">
              <a:extLst>
                <a:ext uri="{FF2B5EF4-FFF2-40B4-BE49-F238E27FC236}">
                  <a16:creationId xmlns:a16="http://schemas.microsoft.com/office/drawing/2014/main" id="{DC934D51-5740-433A-AA1B-E37BB5E1BBC4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17;p68">
              <a:extLst>
                <a:ext uri="{FF2B5EF4-FFF2-40B4-BE49-F238E27FC236}">
                  <a16:creationId xmlns:a16="http://schemas.microsoft.com/office/drawing/2014/main" id="{0A19E0D3-1937-488D-A023-2A68F6046C8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18;p68">
              <a:extLst>
                <a:ext uri="{FF2B5EF4-FFF2-40B4-BE49-F238E27FC236}">
                  <a16:creationId xmlns:a16="http://schemas.microsoft.com/office/drawing/2014/main" id="{870EE582-14D3-401F-B3E3-5AFE8B135E6B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9;p68">
              <a:extLst>
                <a:ext uri="{FF2B5EF4-FFF2-40B4-BE49-F238E27FC236}">
                  <a16:creationId xmlns:a16="http://schemas.microsoft.com/office/drawing/2014/main" id="{04966B60-55E1-4D4E-911A-3709FC2CE617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72;p33">
            <a:extLst>
              <a:ext uri="{FF2B5EF4-FFF2-40B4-BE49-F238E27FC236}">
                <a16:creationId xmlns:a16="http://schemas.microsoft.com/office/drawing/2014/main" id="{E4D88454-D81C-4AA4-BAE5-4CB2629900DD}"/>
              </a:ext>
            </a:extLst>
          </p:cNvPr>
          <p:cNvSpPr txBox="1">
            <a:spLocks/>
          </p:cNvSpPr>
          <p:nvPr/>
        </p:nvSpPr>
        <p:spPr>
          <a:xfrm>
            <a:off x="4272428" y="4122956"/>
            <a:ext cx="3928597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dirty="0"/>
              <a:t>Datenbankgröße, Datenintegrität, Verschlüsselung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Analyse</a:t>
            </a:r>
            <a:endParaRPr dirty="0"/>
          </a:p>
        </p:txBody>
      </p:sp>
      <p:sp>
        <p:nvSpPr>
          <p:cNvPr id="44" name="Google Shape;623;p47">
            <a:extLst>
              <a:ext uri="{FF2B5EF4-FFF2-40B4-BE49-F238E27FC236}">
                <a16:creationId xmlns:a16="http://schemas.microsoft.com/office/drawing/2014/main" id="{F1DAED26-05FE-4042-B739-D1CD383674BF}"/>
              </a:ext>
            </a:extLst>
          </p:cNvPr>
          <p:cNvSpPr txBox="1">
            <a:spLocks/>
          </p:cNvSpPr>
          <p:nvPr/>
        </p:nvSpPr>
        <p:spPr>
          <a:xfrm>
            <a:off x="4118869" y="2356050"/>
            <a:ext cx="864137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>
                <a:solidFill>
                  <a:srgbClr val="DCAE52"/>
                </a:solidFill>
              </a:rPr>
              <a:t>Python</a:t>
            </a:r>
          </a:p>
        </p:txBody>
      </p:sp>
      <p:sp>
        <p:nvSpPr>
          <p:cNvPr id="45" name="Google Shape;623;p47">
            <a:extLst>
              <a:ext uri="{FF2B5EF4-FFF2-40B4-BE49-F238E27FC236}">
                <a16:creationId xmlns:a16="http://schemas.microsoft.com/office/drawing/2014/main" id="{FC815CC0-56B1-4401-B9E7-E6274457E865}"/>
              </a:ext>
            </a:extLst>
          </p:cNvPr>
          <p:cNvSpPr txBox="1">
            <a:spLocks/>
          </p:cNvSpPr>
          <p:nvPr/>
        </p:nvSpPr>
        <p:spPr>
          <a:xfrm>
            <a:off x="3082811" y="1936834"/>
            <a:ext cx="96631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 err="1">
                <a:solidFill>
                  <a:srgbClr val="E9E2C9"/>
                </a:solidFill>
              </a:rPr>
              <a:t>TextBlob</a:t>
            </a:r>
            <a:endParaRPr lang="de-DE" sz="1600" dirty="0">
              <a:solidFill>
                <a:srgbClr val="E9E2C9"/>
              </a:solidFill>
            </a:endParaRPr>
          </a:p>
        </p:txBody>
      </p:sp>
      <p:grpSp>
        <p:nvGrpSpPr>
          <p:cNvPr id="46" name="Google Shape;8442;p66">
            <a:extLst>
              <a:ext uri="{FF2B5EF4-FFF2-40B4-BE49-F238E27FC236}">
                <a16:creationId xmlns:a16="http://schemas.microsoft.com/office/drawing/2014/main" id="{FA1B3E38-AF56-49D9-B4E6-C1E1D74D0DC6}"/>
              </a:ext>
            </a:extLst>
          </p:cNvPr>
          <p:cNvGrpSpPr/>
          <p:nvPr/>
        </p:nvGrpSpPr>
        <p:grpSpPr>
          <a:xfrm>
            <a:off x="2863008" y="1773421"/>
            <a:ext cx="3417983" cy="1596657"/>
            <a:chOff x="238125" y="1188750"/>
            <a:chExt cx="7140450" cy="3335550"/>
          </a:xfrm>
        </p:grpSpPr>
        <p:sp>
          <p:nvSpPr>
            <p:cNvPr id="47" name="Google Shape;8443;p66">
              <a:extLst>
                <a:ext uri="{FF2B5EF4-FFF2-40B4-BE49-F238E27FC236}">
                  <a16:creationId xmlns:a16="http://schemas.microsoft.com/office/drawing/2014/main" id="{6B6C2CE6-ADB1-4BA5-BDF5-766716B2C9D9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44;p66">
              <a:extLst>
                <a:ext uri="{FF2B5EF4-FFF2-40B4-BE49-F238E27FC236}">
                  <a16:creationId xmlns:a16="http://schemas.microsoft.com/office/drawing/2014/main" id="{3B20F97E-04CA-4D07-9EFD-B932B2833C14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45;p66">
              <a:extLst>
                <a:ext uri="{FF2B5EF4-FFF2-40B4-BE49-F238E27FC236}">
                  <a16:creationId xmlns:a16="http://schemas.microsoft.com/office/drawing/2014/main" id="{44370169-0345-4E33-AB3A-8FC3C875737C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6;p66">
              <a:extLst>
                <a:ext uri="{FF2B5EF4-FFF2-40B4-BE49-F238E27FC236}">
                  <a16:creationId xmlns:a16="http://schemas.microsoft.com/office/drawing/2014/main" id="{1B7858CC-1235-495C-92A8-A85501688E2C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47;p66">
              <a:extLst>
                <a:ext uri="{FF2B5EF4-FFF2-40B4-BE49-F238E27FC236}">
                  <a16:creationId xmlns:a16="http://schemas.microsoft.com/office/drawing/2014/main" id="{B79CC00E-573D-4311-ABF2-99ADC00CDD29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623;p47">
            <a:extLst>
              <a:ext uri="{FF2B5EF4-FFF2-40B4-BE49-F238E27FC236}">
                <a16:creationId xmlns:a16="http://schemas.microsoft.com/office/drawing/2014/main" id="{8515F024-4131-452C-994B-901D235D9ECE}"/>
              </a:ext>
            </a:extLst>
          </p:cNvPr>
          <p:cNvSpPr txBox="1">
            <a:spLocks/>
          </p:cNvSpPr>
          <p:nvPr/>
        </p:nvSpPr>
        <p:spPr>
          <a:xfrm>
            <a:off x="5153459" y="1936834"/>
            <a:ext cx="96631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>
                <a:solidFill>
                  <a:srgbClr val="E9E2C9"/>
                </a:solidFill>
              </a:rPr>
              <a:t>Pandas</a:t>
            </a:r>
          </a:p>
        </p:txBody>
      </p:sp>
      <p:sp>
        <p:nvSpPr>
          <p:cNvPr id="53" name="Google Shape;623;p47">
            <a:extLst>
              <a:ext uri="{FF2B5EF4-FFF2-40B4-BE49-F238E27FC236}">
                <a16:creationId xmlns:a16="http://schemas.microsoft.com/office/drawing/2014/main" id="{1ED35223-CAEB-4F8C-81B0-591B21F1D947}"/>
              </a:ext>
            </a:extLst>
          </p:cNvPr>
          <p:cNvSpPr txBox="1">
            <a:spLocks/>
          </p:cNvSpPr>
          <p:nvPr/>
        </p:nvSpPr>
        <p:spPr>
          <a:xfrm>
            <a:off x="5052749" y="2775264"/>
            <a:ext cx="106702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 err="1">
                <a:solidFill>
                  <a:srgbClr val="E9E2C9"/>
                </a:solidFill>
              </a:rPr>
              <a:t>matplotlib</a:t>
            </a:r>
            <a:endParaRPr lang="de-DE" sz="1600" dirty="0">
              <a:solidFill>
                <a:srgbClr val="E9E2C9"/>
              </a:solidFill>
            </a:endParaRPr>
          </a:p>
        </p:txBody>
      </p:sp>
      <p:sp>
        <p:nvSpPr>
          <p:cNvPr id="54" name="Google Shape;623;p47">
            <a:extLst>
              <a:ext uri="{FF2B5EF4-FFF2-40B4-BE49-F238E27FC236}">
                <a16:creationId xmlns:a16="http://schemas.microsoft.com/office/drawing/2014/main" id="{41BBF597-84BB-4D82-BA2F-66A9AD02CDDB}"/>
              </a:ext>
            </a:extLst>
          </p:cNvPr>
          <p:cNvSpPr txBox="1">
            <a:spLocks/>
          </p:cNvSpPr>
          <p:nvPr/>
        </p:nvSpPr>
        <p:spPr>
          <a:xfrm>
            <a:off x="3078156" y="2775264"/>
            <a:ext cx="96631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 err="1">
                <a:solidFill>
                  <a:srgbClr val="E9E2C9"/>
                </a:solidFill>
              </a:rPr>
              <a:t>Numpy</a:t>
            </a:r>
            <a:endParaRPr lang="de-DE" sz="1600" dirty="0">
              <a:solidFill>
                <a:srgbClr val="E9E2C9"/>
              </a:solidFill>
            </a:endParaRPr>
          </a:p>
        </p:txBody>
      </p:sp>
      <p:sp>
        <p:nvSpPr>
          <p:cNvPr id="55" name="Google Shape;623;p47">
            <a:extLst>
              <a:ext uri="{FF2B5EF4-FFF2-40B4-BE49-F238E27FC236}">
                <a16:creationId xmlns:a16="http://schemas.microsoft.com/office/drawing/2014/main" id="{27F6D2C8-9FE0-4209-9B8C-900C0C8C247A}"/>
              </a:ext>
            </a:extLst>
          </p:cNvPr>
          <p:cNvSpPr txBox="1">
            <a:spLocks/>
          </p:cNvSpPr>
          <p:nvPr/>
        </p:nvSpPr>
        <p:spPr>
          <a:xfrm>
            <a:off x="1347787" y="3741200"/>
            <a:ext cx="6448425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sz="1600" dirty="0">
                <a:solidFill>
                  <a:srgbClr val="E9E2C9"/>
                </a:solidFill>
              </a:rPr>
              <a:t>Nachrichten bei Twitter werden auf Subjektivität und Polarität untersucht und einer Kategorie </a:t>
            </a:r>
            <a:r>
              <a:rPr lang="de-DE" sz="1600" dirty="0">
                <a:solidFill>
                  <a:srgbClr val="DCAE52"/>
                </a:solidFill>
              </a:rPr>
              <a:t>positiv</a:t>
            </a:r>
            <a:r>
              <a:rPr lang="de-DE" sz="1600" dirty="0">
                <a:solidFill>
                  <a:srgbClr val="E9E2C9"/>
                </a:solidFill>
              </a:rPr>
              <a:t>, </a:t>
            </a:r>
            <a:r>
              <a:rPr lang="de-DE" sz="1600" dirty="0">
                <a:solidFill>
                  <a:srgbClr val="DCAE52"/>
                </a:solidFill>
              </a:rPr>
              <a:t>negativ</a:t>
            </a:r>
            <a:r>
              <a:rPr lang="de-DE" sz="1600" dirty="0">
                <a:solidFill>
                  <a:srgbClr val="E9E2C9"/>
                </a:solidFill>
              </a:rPr>
              <a:t> oder </a:t>
            </a:r>
            <a:r>
              <a:rPr lang="de-DE" sz="1600" dirty="0">
                <a:solidFill>
                  <a:srgbClr val="DCAE52"/>
                </a:solidFill>
              </a:rPr>
              <a:t>neutral</a:t>
            </a:r>
            <a:r>
              <a:rPr lang="de-DE" sz="1600" dirty="0">
                <a:solidFill>
                  <a:srgbClr val="E9E2C9"/>
                </a:solidFill>
              </a:rPr>
              <a:t> zugeordnet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1884550" y="539500"/>
            <a:ext cx="5374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Extract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E7CDAC-2C13-46C2-B05D-01484D7B8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4" y="3008125"/>
            <a:ext cx="6671252" cy="1615892"/>
          </a:xfrm>
          <a:prstGeom prst="rect">
            <a:avLst/>
          </a:prstGeom>
        </p:spPr>
      </p:pic>
      <p:sp>
        <p:nvSpPr>
          <p:cNvPr id="5" name="Google Shape;424;p38">
            <a:extLst>
              <a:ext uri="{FF2B5EF4-FFF2-40B4-BE49-F238E27FC236}">
                <a16:creationId xmlns:a16="http://schemas.microsoft.com/office/drawing/2014/main" id="{E58E94AB-8D16-4551-B36E-22FC3739B227}"/>
              </a:ext>
            </a:extLst>
          </p:cNvPr>
          <p:cNvSpPr/>
          <p:nvPr/>
        </p:nvSpPr>
        <p:spPr>
          <a:xfrm>
            <a:off x="408045" y="3008125"/>
            <a:ext cx="6789499" cy="163262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6;p43">
            <a:extLst>
              <a:ext uri="{FF2B5EF4-FFF2-40B4-BE49-F238E27FC236}">
                <a16:creationId xmlns:a16="http://schemas.microsoft.com/office/drawing/2014/main" id="{1ED854DF-625A-43C8-9C7D-CD1613153627}"/>
              </a:ext>
            </a:extLst>
          </p:cNvPr>
          <p:cNvSpPr txBox="1">
            <a:spLocks/>
          </p:cNvSpPr>
          <p:nvPr/>
        </p:nvSpPr>
        <p:spPr>
          <a:xfrm>
            <a:off x="3715439" y="2037311"/>
            <a:ext cx="3087630" cy="36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JSON </a:t>
            </a:r>
            <a:r>
              <a:rPr lang="de-DE" dirty="0" err="1"/>
              <a:t>Object</a:t>
            </a:r>
            <a:r>
              <a:rPr lang="de-DE" dirty="0"/>
              <a:t> enthält alle News-Daten</a:t>
            </a:r>
          </a:p>
          <a:p>
            <a:pPr marL="0" indent="0" algn="r">
              <a:buNone/>
            </a:pPr>
            <a:endParaRPr lang="de-DE" dirty="0"/>
          </a:p>
        </p:txBody>
      </p:sp>
      <p:grpSp>
        <p:nvGrpSpPr>
          <p:cNvPr id="13" name="Google Shape;9425;p68">
            <a:extLst>
              <a:ext uri="{FF2B5EF4-FFF2-40B4-BE49-F238E27FC236}">
                <a16:creationId xmlns:a16="http://schemas.microsoft.com/office/drawing/2014/main" id="{2E04DBFC-139D-4C8C-A206-E021B8EA6374}"/>
              </a:ext>
            </a:extLst>
          </p:cNvPr>
          <p:cNvGrpSpPr/>
          <p:nvPr/>
        </p:nvGrpSpPr>
        <p:grpSpPr>
          <a:xfrm>
            <a:off x="6855989" y="2060483"/>
            <a:ext cx="355434" cy="355815"/>
            <a:chOff x="4673540" y="3680297"/>
            <a:chExt cx="355434" cy="355815"/>
          </a:xfrm>
          <a:solidFill>
            <a:srgbClr val="DCAE52"/>
          </a:solidFill>
        </p:grpSpPr>
        <p:sp>
          <p:nvSpPr>
            <p:cNvPr id="14" name="Google Shape;9426;p68">
              <a:extLst>
                <a:ext uri="{FF2B5EF4-FFF2-40B4-BE49-F238E27FC236}">
                  <a16:creationId xmlns:a16="http://schemas.microsoft.com/office/drawing/2014/main" id="{3D779E8D-E742-417D-90A9-B017AE670EFE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27;p68">
              <a:extLst>
                <a:ext uri="{FF2B5EF4-FFF2-40B4-BE49-F238E27FC236}">
                  <a16:creationId xmlns:a16="http://schemas.microsoft.com/office/drawing/2014/main" id="{6FF28BDF-A90E-46A7-A6F4-62E6D9A22F93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28;p68">
              <a:extLst>
                <a:ext uri="{FF2B5EF4-FFF2-40B4-BE49-F238E27FC236}">
                  <a16:creationId xmlns:a16="http://schemas.microsoft.com/office/drawing/2014/main" id="{DAA59862-5959-49C6-8D0D-E2A6E2CE8D39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556;p43">
            <a:extLst>
              <a:ext uri="{FF2B5EF4-FFF2-40B4-BE49-F238E27FC236}">
                <a16:creationId xmlns:a16="http://schemas.microsoft.com/office/drawing/2014/main" id="{55D0B2B9-ED83-4D96-A6C7-66BF6BE0FA17}"/>
              </a:ext>
            </a:extLst>
          </p:cNvPr>
          <p:cNvSpPr txBox="1">
            <a:spLocks/>
          </p:cNvSpPr>
          <p:nvPr/>
        </p:nvSpPr>
        <p:spPr>
          <a:xfrm>
            <a:off x="3668335" y="1558081"/>
            <a:ext cx="3087630" cy="36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None/>
            </a:pPr>
            <a:r>
              <a:rPr lang="de-DE" dirty="0"/>
              <a:t>API Call antwortet mit JSON </a:t>
            </a:r>
            <a:r>
              <a:rPr lang="de-DE" dirty="0" err="1"/>
              <a:t>Object</a:t>
            </a:r>
            <a:endParaRPr lang="de-DE" dirty="0"/>
          </a:p>
          <a:p>
            <a:pPr marL="0" indent="0" algn="r">
              <a:buNone/>
            </a:pPr>
            <a:endParaRPr lang="de-DE" dirty="0"/>
          </a:p>
        </p:txBody>
      </p:sp>
      <p:sp>
        <p:nvSpPr>
          <p:cNvPr id="26" name="Google Shape;556;p43">
            <a:extLst>
              <a:ext uri="{FF2B5EF4-FFF2-40B4-BE49-F238E27FC236}">
                <a16:creationId xmlns:a16="http://schemas.microsoft.com/office/drawing/2014/main" id="{86252AFF-80EB-4A52-A3BA-F5EE96865020}"/>
              </a:ext>
            </a:extLst>
          </p:cNvPr>
          <p:cNvSpPr txBox="1">
            <a:spLocks/>
          </p:cNvSpPr>
          <p:nvPr/>
        </p:nvSpPr>
        <p:spPr>
          <a:xfrm>
            <a:off x="853072" y="2551408"/>
            <a:ext cx="6364688" cy="36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None/>
            </a:pPr>
            <a:r>
              <a:rPr lang="de-DE" dirty="0"/>
              <a:t>Content wird auf 200 Zeichen und API Aufrufe auf 100 Artikel begrenzt</a:t>
            </a:r>
          </a:p>
        </p:txBody>
      </p:sp>
      <p:grpSp>
        <p:nvGrpSpPr>
          <p:cNvPr id="32" name="Google Shape;13078;p74">
            <a:extLst>
              <a:ext uri="{FF2B5EF4-FFF2-40B4-BE49-F238E27FC236}">
                <a16:creationId xmlns:a16="http://schemas.microsoft.com/office/drawing/2014/main" id="{92B12E67-4F8D-46D2-974A-5F41F4CC282F}"/>
              </a:ext>
            </a:extLst>
          </p:cNvPr>
          <p:cNvGrpSpPr/>
          <p:nvPr/>
        </p:nvGrpSpPr>
        <p:grpSpPr>
          <a:xfrm>
            <a:off x="6835573" y="1627770"/>
            <a:ext cx="361971" cy="314958"/>
            <a:chOff x="3716358" y="1544655"/>
            <a:chExt cx="361971" cy="314958"/>
          </a:xfrm>
          <a:solidFill>
            <a:srgbClr val="DCAE52"/>
          </a:solidFill>
        </p:grpSpPr>
        <p:sp>
          <p:nvSpPr>
            <p:cNvPr id="33" name="Google Shape;13079;p74">
              <a:extLst>
                <a:ext uri="{FF2B5EF4-FFF2-40B4-BE49-F238E27FC236}">
                  <a16:creationId xmlns:a16="http://schemas.microsoft.com/office/drawing/2014/main" id="{C19E1F29-7670-4F23-95E3-9287DD69A146}"/>
                </a:ext>
              </a:extLst>
            </p:cNvPr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080;p74">
              <a:extLst>
                <a:ext uri="{FF2B5EF4-FFF2-40B4-BE49-F238E27FC236}">
                  <a16:creationId xmlns:a16="http://schemas.microsoft.com/office/drawing/2014/main" id="{01E8C366-FF07-450D-AF8C-E9CF80BCB4E4}"/>
                </a:ext>
              </a:extLst>
            </p:cNvPr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81;p74">
              <a:extLst>
                <a:ext uri="{FF2B5EF4-FFF2-40B4-BE49-F238E27FC236}">
                  <a16:creationId xmlns:a16="http://schemas.microsoft.com/office/drawing/2014/main" id="{E32D5E07-5740-4B73-9AA0-B0B6572B6B99}"/>
                </a:ext>
              </a:extLst>
            </p:cNvPr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082;p74">
              <a:extLst>
                <a:ext uri="{FF2B5EF4-FFF2-40B4-BE49-F238E27FC236}">
                  <a16:creationId xmlns:a16="http://schemas.microsoft.com/office/drawing/2014/main" id="{B2BE1A2E-22D0-4B79-9CB5-10E42EE4E9C9}"/>
                </a:ext>
              </a:extLst>
            </p:cNvPr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083;p74">
              <a:extLst>
                <a:ext uri="{FF2B5EF4-FFF2-40B4-BE49-F238E27FC236}">
                  <a16:creationId xmlns:a16="http://schemas.microsoft.com/office/drawing/2014/main" id="{AC5DF6DC-8BE0-4CBA-8144-D7DDB8D816A8}"/>
                </a:ext>
              </a:extLst>
            </p:cNvPr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13084;p74">
              <a:extLst>
                <a:ext uri="{FF2B5EF4-FFF2-40B4-BE49-F238E27FC236}">
                  <a16:creationId xmlns:a16="http://schemas.microsoft.com/office/drawing/2014/main" id="{453C8AA4-3B2E-435F-ABC0-9D17309B1A66}"/>
                </a:ext>
              </a:extLst>
            </p:cNvPr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  <a:grpFill/>
          </p:grpSpPr>
          <p:sp>
            <p:nvSpPr>
              <p:cNvPr id="39" name="Google Shape;13085;p74">
                <a:extLst>
                  <a:ext uri="{FF2B5EF4-FFF2-40B4-BE49-F238E27FC236}">
                    <a16:creationId xmlns:a16="http://schemas.microsoft.com/office/drawing/2014/main" id="{56C221D0-1603-4304-8D13-1188C0DDB030}"/>
                  </a:ext>
                </a:extLst>
              </p:cNvPr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086;p74">
                <a:extLst>
                  <a:ext uri="{FF2B5EF4-FFF2-40B4-BE49-F238E27FC236}">
                    <a16:creationId xmlns:a16="http://schemas.microsoft.com/office/drawing/2014/main" id="{14CB8AC9-8146-4BCD-97F8-CF7B395F31B7}"/>
                  </a:ext>
                </a:extLst>
              </p:cNvPr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087;p74">
                <a:extLst>
                  <a:ext uri="{FF2B5EF4-FFF2-40B4-BE49-F238E27FC236}">
                    <a16:creationId xmlns:a16="http://schemas.microsoft.com/office/drawing/2014/main" id="{CC348B8A-48E8-4A69-8140-1650B2C32FC1}"/>
                  </a:ext>
                </a:extLst>
              </p:cNvPr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088;p74">
                <a:extLst>
                  <a:ext uri="{FF2B5EF4-FFF2-40B4-BE49-F238E27FC236}">
                    <a16:creationId xmlns:a16="http://schemas.microsoft.com/office/drawing/2014/main" id="{AE208BF0-82AF-48B7-9704-6A4596E7A9E2}"/>
                  </a:ext>
                </a:extLst>
              </p:cNvPr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089;p74">
                <a:extLst>
                  <a:ext uri="{FF2B5EF4-FFF2-40B4-BE49-F238E27FC236}">
                    <a16:creationId xmlns:a16="http://schemas.microsoft.com/office/drawing/2014/main" id="{E49F2E63-F54E-4215-80E2-B1CB3BFE65F9}"/>
                  </a:ext>
                </a:extLst>
              </p:cNvPr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9415;p68">
            <a:extLst>
              <a:ext uri="{FF2B5EF4-FFF2-40B4-BE49-F238E27FC236}">
                <a16:creationId xmlns:a16="http://schemas.microsoft.com/office/drawing/2014/main" id="{4B358201-D37E-40DC-B0F1-057A0EAB0F41}"/>
              </a:ext>
            </a:extLst>
          </p:cNvPr>
          <p:cNvGrpSpPr/>
          <p:nvPr/>
        </p:nvGrpSpPr>
        <p:grpSpPr>
          <a:xfrm>
            <a:off x="408045" y="2575063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45" name="Google Shape;9416;p68">
              <a:extLst>
                <a:ext uri="{FF2B5EF4-FFF2-40B4-BE49-F238E27FC236}">
                  <a16:creationId xmlns:a16="http://schemas.microsoft.com/office/drawing/2014/main" id="{DEBD182C-740B-47FA-996E-FA35F328F07E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7;p68">
              <a:extLst>
                <a:ext uri="{FF2B5EF4-FFF2-40B4-BE49-F238E27FC236}">
                  <a16:creationId xmlns:a16="http://schemas.microsoft.com/office/drawing/2014/main" id="{9CA4B565-884C-4BE6-BF2D-7D254AA9DA77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8;p68">
              <a:extLst>
                <a:ext uri="{FF2B5EF4-FFF2-40B4-BE49-F238E27FC236}">
                  <a16:creationId xmlns:a16="http://schemas.microsoft.com/office/drawing/2014/main" id="{DBCC44A2-548C-41FE-A100-B570D85264E6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9;p68">
              <a:extLst>
                <a:ext uri="{FF2B5EF4-FFF2-40B4-BE49-F238E27FC236}">
                  <a16:creationId xmlns:a16="http://schemas.microsoft.com/office/drawing/2014/main" id="{4DCBFE80-27DE-4B1A-9125-99BD18A4160D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146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611;p46">
            <a:extLst>
              <a:ext uri="{FF2B5EF4-FFF2-40B4-BE49-F238E27FC236}">
                <a16:creationId xmlns:a16="http://schemas.microsoft.com/office/drawing/2014/main" id="{5CBDB58F-B1A3-4A92-8682-CBBF5DD7BBA5}"/>
              </a:ext>
            </a:extLst>
          </p:cNvPr>
          <p:cNvSpPr/>
          <p:nvPr/>
        </p:nvSpPr>
        <p:spPr>
          <a:xfrm rot="5400000">
            <a:off x="4647726" y="1972472"/>
            <a:ext cx="2985005" cy="2278056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1E3C80-8566-4DE2-A5C1-ED66AB131E70}"/>
              </a:ext>
            </a:extLst>
          </p:cNvPr>
          <p:cNvSpPr/>
          <p:nvPr/>
        </p:nvSpPr>
        <p:spPr>
          <a:xfrm>
            <a:off x="1768699" y="3800976"/>
            <a:ext cx="5510559" cy="602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B6B3F4-6C18-490F-B4CF-F2972B838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58445"/>
          <a:stretch/>
        </p:blipFill>
        <p:spPr>
          <a:xfrm>
            <a:off x="4944052" y="1618997"/>
            <a:ext cx="898276" cy="963170"/>
          </a:xfrm>
          <a:prstGeom prst="parallelogram">
            <a:avLst>
              <a:gd name="adj" fmla="val 19067"/>
            </a:avLst>
          </a:prstGeom>
        </p:spPr>
      </p:pic>
      <p:sp>
        <p:nvSpPr>
          <p:cNvPr id="55" name="Google Shape;374;p33">
            <a:extLst>
              <a:ext uri="{FF2B5EF4-FFF2-40B4-BE49-F238E27FC236}">
                <a16:creationId xmlns:a16="http://schemas.microsoft.com/office/drawing/2014/main" id="{65ABFD31-79B4-419A-9A98-533F97B2CB58}"/>
              </a:ext>
            </a:extLst>
          </p:cNvPr>
          <p:cNvSpPr txBox="1">
            <a:spLocks/>
          </p:cNvSpPr>
          <p:nvPr/>
        </p:nvSpPr>
        <p:spPr>
          <a:xfrm>
            <a:off x="1660930" y="1585358"/>
            <a:ext cx="356244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Twitter API</a:t>
            </a:r>
          </a:p>
        </p:txBody>
      </p:sp>
      <p:sp>
        <p:nvSpPr>
          <p:cNvPr id="57" name="Google Shape;375;p33">
            <a:extLst>
              <a:ext uri="{FF2B5EF4-FFF2-40B4-BE49-F238E27FC236}">
                <a16:creationId xmlns:a16="http://schemas.microsoft.com/office/drawing/2014/main" id="{19021124-67F3-4644-BB05-9F94682B9AFC}"/>
              </a:ext>
            </a:extLst>
          </p:cNvPr>
          <p:cNvSpPr txBox="1">
            <a:spLocks/>
          </p:cNvSpPr>
          <p:nvPr/>
        </p:nvSpPr>
        <p:spPr>
          <a:xfrm>
            <a:off x="1660930" y="1888947"/>
            <a:ext cx="3562445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Zugriff auf Tweets, User, Trends,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Basis für News sind Twitter Accounts</a:t>
            </a:r>
          </a:p>
          <a:p>
            <a:pPr marL="0" indent="0" algn="l"/>
            <a:endParaRPr lang="de-DE" dirty="0"/>
          </a:p>
        </p:txBody>
      </p:sp>
      <p:sp>
        <p:nvSpPr>
          <p:cNvPr id="67" name="Google Shape;372;p33">
            <a:extLst>
              <a:ext uri="{FF2B5EF4-FFF2-40B4-BE49-F238E27FC236}">
                <a16:creationId xmlns:a16="http://schemas.microsoft.com/office/drawing/2014/main" id="{923212ED-4149-4957-B4BC-05B302FCF28D}"/>
              </a:ext>
            </a:extLst>
          </p:cNvPr>
          <p:cNvSpPr txBox="1">
            <a:spLocks/>
          </p:cNvSpPr>
          <p:nvPr/>
        </p:nvSpPr>
        <p:spPr>
          <a:xfrm>
            <a:off x="2415052" y="3922234"/>
            <a:ext cx="48933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dirty="0"/>
              <a:t>Qualität der Datengrundlage von gewählten Accounts abhängig</a:t>
            </a:r>
          </a:p>
        </p:txBody>
      </p:sp>
      <p:grpSp>
        <p:nvGrpSpPr>
          <p:cNvPr id="68" name="Google Shape;9415;p68">
            <a:extLst>
              <a:ext uri="{FF2B5EF4-FFF2-40B4-BE49-F238E27FC236}">
                <a16:creationId xmlns:a16="http://schemas.microsoft.com/office/drawing/2014/main" id="{DA593A69-9B11-459D-AA49-163BD38B4014}"/>
              </a:ext>
            </a:extLst>
          </p:cNvPr>
          <p:cNvGrpSpPr/>
          <p:nvPr/>
        </p:nvGrpSpPr>
        <p:grpSpPr>
          <a:xfrm>
            <a:off x="1955694" y="3942936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69" name="Google Shape;9416;p68">
              <a:extLst>
                <a:ext uri="{FF2B5EF4-FFF2-40B4-BE49-F238E27FC236}">
                  <a16:creationId xmlns:a16="http://schemas.microsoft.com/office/drawing/2014/main" id="{43A5B7FC-C4C1-4202-9D6F-C338003B38AA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17;p68">
              <a:extLst>
                <a:ext uri="{FF2B5EF4-FFF2-40B4-BE49-F238E27FC236}">
                  <a16:creationId xmlns:a16="http://schemas.microsoft.com/office/drawing/2014/main" id="{66F9FC71-E9CD-4AC8-AC43-62DCB36EB200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18;p68">
              <a:extLst>
                <a:ext uri="{FF2B5EF4-FFF2-40B4-BE49-F238E27FC236}">
                  <a16:creationId xmlns:a16="http://schemas.microsoft.com/office/drawing/2014/main" id="{AF004648-7BED-4CDD-9C09-63CCA5EED69F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19;p68">
              <a:extLst>
                <a:ext uri="{FF2B5EF4-FFF2-40B4-BE49-F238E27FC236}">
                  <a16:creationId xmlns:a16="http://schemas.microsoft.com/office/drawing/2014/main" id="{B92DF13A-692B-436D-AC10-4C48458EAFD0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Grafik 72">
            <a:extLst>
              <a:ext uri="{FF2B5EF4-FFF2-40B4-BE49-F238E27FC236}">
                <a16:creationId xmlns:a16="http://schemas.microsoft.com/office/drawing/2014/main" id="{C1FFA65E-7BA2-4CB2-A95F-2CC6D2C2B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07" t="12889" r="10217" b="15201"/>
          <a:stretch/>
        </p:blipFill>
        <p:spPr>
          <a:xfrm>
            <a:off x="6539024" y="1727502"/>
            <a:ext cx="683084" cy="692624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C3BB3689-576D-4B48-9A32-0EBC6AC0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4" t="31539" r="37840" b="34063"/>
          <a:stretch/>
        </p:blipFill>
        <p:spPr>
          <a:xfrm>
            <a:off x="5869971" y="1934924"/>
            <a:ext cx="573206" cy="331315"/>
          </a:xfrm>
          <a:prstGeom prst="rect">
            <a:avLst/>
          </a:prstGeom>
        </p:spPr>
      </p:pic>
      <p:sp>
        <p:nvSpPr>
          <p:cNvPr id="75" name="Google Shape;374;p33">
            <a:extLst>
              <a:ext uri="{FF2B5EF4-FFF2-40B4-BE49-F238E27FC236}">
                <a16:creationId xmlns:a16="http://schemas.microsoft.com/office/drawing/2014/main" id="{A8DB8FCB-C2E2-4EC0-BF9B-D79A0BF53E03}"/>
              </a:ext>
            </a:extLst>
          </p:cNvPr>
          <p:cNvSpPr txBox="1">
            <a:spLocks/>
          </p:cNvSpPr>
          <p:nvPr/>
        </p:nvSpPr>
        <p:spPr>
          <a:xfrm>
            <a:off x="1660930" y="2613594"/>
            <a:ext cx="356244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 err="1"/>
              <a:t>Tweepy</a:t>
            </a:r>
            <a:endParaRPr lang="de-DE" dirty="0"/>
          </a:p>
        </p:txBody>
      </p:sp>
      <p:sp>
        <p:nvSpPr>
          <p:cNvPr id="76" name="Google Shape;375;p33">
            <a:extLst>
              <a:ext uri="{FF2B5EF4-FFF2-40B4-BE49-F238E27FC236}">
                <a16:creationId xmlns:a16="http://schemas.microsoft.com/office/drawing/2014/main" id="{2D071B8F-7624-4AC8-9EB6-2EB0C7B0BB18}"/>
              </a:ext>
            </a:extLst>
          </p:cNvPr>
          <p:cNvSpPr txBox="1">
            <a:spLocks/>
          </p:cNvSpPr>
          <p:nvPr/>
        </p:nvSpPr>
        <p:spPr>
          <a:xfrm>
            <a:off x="1660929" y="2859841"/>
            <a:ext cx="3562445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Zugriff auf Twitter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Usertweets</a:t>
            </a:r>
            <a:r>
              <a:rPr lang="de-DE" dirty="0"/>
              <a:t> in Information unterteilt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Analyse großer Datenmengen möglich</a:t>
            </a:r>
          </a:p>
          <a:p>
            <a:pPr marL="0" indent="0" algn="l"/>
            <a:endParaRPr lang="de-DE" dirty="0"/>
          </a:p>
          <a:p>
            <a:pPr marL="0" indent="0" algn="l"/>
            <a:endParaRPr lang="de-DE" dirty="0"/>
          </a:p>
        </p:txBody>
      </p:sp>
      <p:sp>
        <p:nvSpPr>
          <p:cNvPr id="61" name="Google Shape;611;p46">
            <a:extLst>
              <a:ext uri="{FF2B5EF4-FFF2-40B4-BE49-F238E27FC236}">
                <a16:creationId xmlns:a16="http://schemas.microsoft.com/office/drawing/2014/main" id="{311F50B2-E32E-492E-BE6A-C17579DC60A9}"/>
              </a:ext>
            </a:extLst>
          </p:cNvPr>
          <p:cNvSpPr/>
          <p:nvPr/>
        </p:nvSpPr>
        <p:spPr>
          <a:xfrm rot="5400000">
            <a:off x="4383672" y="1186002"/>
            <a:ext cx="602303" cy="5832251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336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55" name="Google Shape;555;p43"/>
          <p:cNvSpPr txBox="1">
            <a:spLocks noGrp="1"/>
          </p:cNvSpPr>
          <p:nvPr>
            <p:ph type="body" idx="1"/>
          </p:nvPr>
        </p:nvSpPr>
        <p:spPr>
          <a:xfrm>
            <a:off x="1838508" y="2597875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de-DE" dirty="0"/>
              <a:t>leere, unvollständige und unnötige Datensätze löschen</a:t>
            </a:r>
          </a:p>
        </p:txBody>
      </p:sp>
      <p:sp>
        <p:nvSpPr>
          <p:cNvPr id="556" name="Google Shape;556;p43"/>
          <p:cNvSpPr txBox="1">
            <a:spLocks noGrp="1"/>
          </p:cNvSpPr>
          <p:nvPr>
            <p:ph type="body" idx="2"/>
          </p:nvPr>
        </p:nvSpPr>
        <p:spPr>
          <a:xfrm>
            <a:off x="5353721" y="2597875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 aus verschiedenen Quellen homogenisieren</a:t>
            </a:r>
            <a:endParaRPr dirty="0"/>
          </a:p>
        </p:txBody>
      </p:sp>
      <p:grpSp>
        <p:nvGrpSpPr>
          <p:cNvPr id="557" name="Google Shape;557;p43"/>
          <p:cNvGrpSpPr/>
          <p:nvPr/>
        </p:nvGrpSpPr>
        <p:grpSpPr>
          <a:xfrm>
            <a:off x="2656010" y="1797638"/>
            <a:ext cx="431837" cy="431393"/>
            <a:chOff x="2497275" y="2744159"/>
            <a:chExt cx="370930" cy="370549"/>
          </a:xfrm>
        </p:grpSpPr>
        <p:sp>
          <p:nvSpPr>
            <p:cNvPr id="558" name="Google Shape;558;p43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43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Datensondierung</a:t>
            </a:r>
            <a:endParaRPr dirty="0"/>
          </a:p>
        </p:txBody>
      </p:sp>
      <p:sp>
        <p:nvSpPr>
          <p:cNvPr id="568" name="Google Shape;568;p43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Datenbereinigung</a:t>
            </a:r>
            <a:endParaRPr dirty="0"/>
          </a:p>
        </p:txBody>
      </p:sp>
      <p:sp>
        <p:nvSpPr>
          <p:cNvPr id="20" name="Google Shape;555;p43">
            <a:extLst>
              <a:ext uri="{FF2B5EF4-FFF2-40B4-BE49-F238E27FC236}">
                <a16:creationId xmlns:a16="http://schemas.microsoft.com/office/drawing/2014/main" id="{F417F85F-0634-4438-A9CB-875EF0FC4788}"/>
              </a:ext>
            </a:extLst>
          </p:cNvPr>
          <p:cNvSpPr txBox="1">
            <a:spLocks/>
          </p:cNvSpPr>
          <p:nvPr/>
        </p:nvSpPr>
        <p:spPr>
          <a:xfrm>
            <a:off x="1563769" y="315589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Strings mit unbekannten Zeichen oder Sprachen </a:t>
            </a:r>
          </a:p>
          <a:p>
            <a:pPr algn="l"/>
            <a:r>
              <a:rPr lang="de-DE" dirty="0"/>
              <a:t>in der Datenbasis unbekannte Aktiennamen</a:t>
            </a:r>
          </a:p>
          <a:p>
            <a:pPr algn="l"/>
            <a:endParaRPr lang="de-DE" dirty="0"/>
          </a:p>
        </p:txBody>
      </p:sp>
      <p:sp>
        <p:nvSpPr>
          <p:cNvPr id="21" name="Google Shape;555;p43">
            <a:extLst>
              <a:ext uri="{FF2B5EF4-FFF2-40B4-BE49-F238E27FC236}">
                <a16:creationId xmlns:a16="http://schemas.microsoft.com/office/drawing/2014/main" id="{2C06A750-11D4-4436-9579-8DA8507C2AC7}"/>
              </a:ext>
            </a:extLst>
          </p:cNvPr>
          <p:cNvSpPr txBox="1">
            <a:spLocks/>
          </p:cNvSpPr>
          <p:nvPr/>
        </p:nvSpPr>
        <p:spPr>
          <a:xfrm>
            <a:off x="5175453" y="315589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Zeitformate</a:t>
            </a:r>
          </a:p>
          <a:p>
            <a:pPr algn="l"/>
            <a:r>
              <a:rPr lang="de-DE" dirty="0"/>
              <a:t>Zahlenformate</a:t>
            </a:r>
          </a:p>
        </p:txBody>
      </p:sp>
      <p:grpSp>
        <p:nvGrpSpPr>
          <p:cNvPr id="38" name="Google Shape;13099;p74">
            <a:extLst>
              <a:ext uri="{FF2B5EF4-FFF2-40B4-BE49-F238E27FC236}">
                <a16:creationId xmlns:a16="http://schemas.microsoft.com/office/drawing/2014/main" id="{3BEAE459-A7AA-41DC-8A7A-920D379616F0}"/>
              </a:ext>
            </a:extLst>
          </p:cNvPr>
          <p:cNvGrpSpPr/>
          <p:nvPr/>
        </p:nvGrpSpPr>
        <p:grpSpPr>
          <a:xfrm>
            <a:off x="6161543" y="1790236"/>
            <a:ext cx="331058" cy="398514"/>
            <a:chOff x="8034034" y="1518109"/>
            <a:chExt cx="282746" cy="340358"/>
          </a:xfrm>
          <a:solidFill>
            <a:srgbClr val="DCAE52"/>
          </a:solidFill>
        </p:grpSpPr>
        <p:sp>
          <p:nvSpPr>
            <p:cNvPr id="39" name="Google Shape;13100;p74">
              <a:extLst>
                <a:ext uri="{FF2B5EF4-FFF2-40B4-BE49-F238E27FC236}">
                  <a16:creationId xmlns:a16="http://schemas.microsoft.com/office/drawing/2014/main" id="{781EB859-CF9D-41BC-966F-74B059E5BC66}"/>
                </a:ext>
              </a:extLst>
            </p:cNvPr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01;p74">
              <a:extLst>
                <a:ext uri="{FF2B5EF4-FFF2-40B4-BE49-F238E27FC236}">
                  <a16:creationId xmlns:a16="http://schemas.microsoft.com/office/drawing/2014/main" id="{B5177604-4755-4928-99C2-3DAFE78BBAD7}"/>
                </a:ext>
              </a:extLst>
            </p:cNvPr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02;p74">
              <a:extLst>
                <a:ext uri="{FF2B5EF4-FFF2-40B4-BE49-F238E27FC236}">
                  <a16:creationId xmlns:a16="http://schemas.microsoft.com/office/drawing/2014/main" id="{1950B388-6A35-4150-B4DD-7F04A505F841}"/>
                </a:ext>
              </a:extLst>
            </p:cNvPr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03;p74">
              <a:extLst>
                <a:ext uri="{FF2B5EF4-FFF2-40B4-BE49-F238E27FC236}">
                  <a16:creationId xmlns:a16="http://schemas.microsoft.com/office/drawing/2014/main" id="{1EC027E9-0C62-4147-AD0F-B46F0608809D}"/>
                </a:ext>
              </a:extLst>
            </p:cNvPr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63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" name="Google Shape;8673;p66">
            <a:extLst>
              <a:ext uri="{FF2B5EF4-FFF2-40B4-BE49-F238E27FC236}">
                <a16:creationId xmlns:a16="http://schemas.microsoft.com/office/drawing/2014/main" id="{19AD8CDF-97F3-45DE-A136-0589F87E15DC}"/>
              </a:ext>
            </a:extLst>
          </p:cNvPr>
          <p:cNvGrpSpPr/>
          <p:nvPr/>
        </p:nvGrpSpPr>
        <p:grpSpPr>
          <a:xfrm>
            <a:off x="3569000" y="1939081"/>
            <a:ext cx="2006000" cy="1760637"/>
            <a:chOff x="649648" y="271400"/>
            <a:chExt cx="6215377" cy="5455143"/>
          </a:xfrm>
          <a:solidFill>
            <a:srgbClr val="DCAE52"/>
          </a:solidFill>
        </p:grpSpPr>
        <p:sp>
          <p:nvSpPr>
            <p:cNvPr id="52" name="Google Shape;8674;p66">
              <a:extLst>
                <a:ext uri="{FF2B5EF4-FFF2-40B4-BE49-F238E27FC236}">
                  <a16:creationId xmlns:a16="http://schemas.microsoft.com/office/drawing/2014/main" id="{95420178-14CA-4353-9063-9925A942B1DE}"/>
                </a:ext>
              </a:extLst>
            </p:cNvPr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75;p66">
              <a:extLst>
                <a:ext uri="{FF2B5EF4-FFF2-40B4-BE49-F238E27FC236}">
                  <a16:creationId xmlns:a16="http://schemas.microsoft.com/office/drawing/2014/main" id="{5BE20B6E-A2A1-4AB5-B744-051EF9CAFEC6}"/>
                </a:ext>
              </a:extLst>
            </p:cNvPr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76;p66">
              <a:extLst>
                <a:ext uri="{FF2B5EF4-FFF2-40B4-BE49-F238E27FC236}">
                  <a16:creationId xmlns:a16="http://schemas.microsoft.com/office/drawing/2014/main" id="{8CEB3C2D-69F9-4D88-91C0-BC4EC3A32739}"/>
                </a:ext>
              </a:extLst>
            </p:cNvPr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77;p66">
              <a:extLst>
                <a:ext uri="{FF2B5EF4-FFF2-40B4-BE49-F238E27FC236}">
                  <a16:creationId xmlns:a16="http://schemas.microsoft.com/office/drawing/2014/main" id="{08FB672B-B045-446B-9B30-5E231B99A97B}"/>
                </a:ext>
              </a:extLst>
            </p:cNvPr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78;p66">
              <a:extLst>
                <a:ext uri="{FF2B5EF4-FFF2-40B4-BE49-F238E27FC236}">
                  <a16:creationId xmlns:a16="http://schemas.microsoft.com/office/drawing/2014/main" id="{B660C8F1-57AA-4D95-814F-811CBE8F80BB}"/>
                </a:ext>
              </a:extLst>
            </p:cNvPr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79;p66">
              <a:extLst>
                <a:ext uri="{FF2B5EF4-FFF2-40B4-BE49-F238E27FC236}">
                  <a16:creationId xmlns:a16="http://schemas.microsoft.com/office/drawing/2014/main" id="{C0DFC8C0-1FC8-46C2-BC35-64C967EA4F69}"/>
                </a:ext>
              </a:extLst>
            </p:cNvPr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80;p66">
              <a:extLst>
                <a:ext uri="{FF2B5EF4-FFF2-40B4-BE49-F238E27FC236}">
                  <a16:creationId xmlns:a16="http://schemas.microsoft.com/office/drawing/2014/main" id="{B6DA5F4A-8FC2-406B-9469-D57B59DADE9A}"/>
                </a:ext>
              </a:extLst>
            </p:cNvPr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681;p66">
              <a:extLst>
                <a:ext uri="{FF2B5EF4-FFF2-40B4-BE49-F238E27FC236}">
                  <a16:creationId xmlns:a16="http://schemas.microsoft.com/office/drawing/2014/main" id="{9373D1BA-6577-4505-ACCD-247AC1DF4833}"/>
                </a:ext>
              </a:extLst>
            </p:cNvPr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682;p66">
              <a:extLst>
                <a:ext uri="{FF2B5EF4-FFF2-40B4-BE49-F238E27FC236}">
                  <a16:creationId xmlns:a16="http://schemas.microsoft.com/office/drawing/2014/main" id="{05FB7395-7FD9-458D-A159-AC5DAFF0930B}"/>
                </a:ext>
              </a:extLst>
            </p:cNvPr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683;p66">
              <a:extLst>
                <a:ext uri="{FF2B5EF4-FFF2-40B4-BE49-F238E27FC236}">
                  <a16:creationId xmlns:a16="http://schemas.microsoft.com/office/drawing/2014/main" id="{F7574AED-3D14-45AE-B40A-1008407C70EB}"/>
                </a:ext>
              </a:extLst>
            </p:cNvPr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84;p66">
              <a:extLst>
                <a:ext uri="{FF2B5EF4-FFF2-40B4-BE49-F238E27FC236}">
                  <a16:creationId xmlns:a16="http://schemas.microsoft.com/office/drawing/2014/main" id="{6A0586E8-C9E5-4BCA-8C4A-BF4BE59FF9AF}"/>
                </a:ext>
              </a:extLst>
            </p:cNvPr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685;p66">
              <a:extLst>
                <a:ext uri="{FF2B5EF4-FFF2-40B4-BE49-F238E27FC236}">
                  <a16:creationId xmlns:a16="http://schemas.microsoft.com/office/drawing/2014/main" id="{2FC07E74-14BB-47D8-89CA-A002CC3A3BE8}"/>
                </a:ext>
              </a:extLst>
            </p:cNvPr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CAE5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372;p33">
            <a:extLst>
              <a:ext uri="{FF2B5EF4-FFF2-40B4-BE49-F238E27FC236}">
                <a16:creationId xmlns:a16="http://schemas.microsoft.com/office/drawing/2014/main" id="{88E2A3B3-5ECE-4773-BE97-D0C8277A7684}"/>
              </a:ext>
            </a:extLst>
          </p:cNvPr>
          <p:cNvSpPr txBox="1">
            <a:spLocks/>
          </p:cNvSpPr>
          <p:nvPr/>
        </p:nvSpPr>
        <p:spPr>
          <a:xfrm>
            <a:off x="394731" y="2286068"/>
            <a:ext cx="311337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de-DE" dirty="0"/>
              <a:t>2. Tabelle auf Bestand überprüfen</a:t>
            </a:r>
          </a:p>
        </p:txBody>
      </p:sp>
      <p:sp>
        <p:nvSpPr>
          <p:cNvPr id="66" name="Google Shape;372;p33">
            <a:extLst>
              <a:ext uri="{FF2B5EF4-FFF2-40B4-BE49-F238E27FC236}">
                <a16:creationId xmlns:a16="http://schemas.microsoft.com/office/drawing/2014/main" id="{E53C642F-4FB8-4780-9663-AE340B412C12}"/>
              </a:ext>
            </a:extLst>
          </p:cNvPr>
          <p:cNvSpPr txBox="1">
            <a:spLocks/>
          </p:cNvSpPr>
          <p:nvPr/>
        </p:nvSpPr>
        <p:spPr>
          <a:xfrm>
            <a:off x="375883" y="3024100"/>
            <a:ext cx="3113375" cy="53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de-DE" dirty="0"/>
              <a:t>4. Koordinaten der Zelle, Reihe oder Spalte ermitteln</a:t>
            </a:r>
          </a:p>
        </p:txBody>
      </p:sp>
      <p:sp>
        <p:nvSpPr>
          <p:cNvPr id="67" name="Google Shape;372;p33">
            <a:extLst>
              <a:ext uri="{FF2B5EF4-FFF2-40B4-BE49-F238E27FC236}">
                <a16:creationId xmlns:a16="http://schemas.microsoft.com/office/drawing/2014/main" id="{BE7B0C62-8B7D-49A2-9186-BBD013A9BC2D}"/>
              </a:ext>
            </a:extLst>
          </p:cNvPr>
          <p:cNvSpPr txBox="1">
            <a:spLocks/>
          </p:cNvSpPr>
          <p:nvPr/>
        </p:nvSpPr>
        <p:spPr>
          <a:xfrm>
            <a:off x="5616201" y="1790676"/>
            <a:ext cx="3113375" cy="57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dirty="0"/>
              <a:t>1. Namensermittlung der zu bearbeitenden Tabelle</a:t>
            </a:r>
          </a:p>
        </p:txBody>
      </p:sp>
      <p:sp>
        <p:nvSpPr>
          <p:cNvPr id="68" name="Google Shape;372;p33">
            <a:extLst>
              <a:ext uri="{FF2B5EF4-FFF2-40B4-BE49-F238E27FC236}">
                <a16:creationId xmlns:a16="http://schemas.microsoft.com/office/drawing/2014/main" id="{BA89F985-E633-4330-92D3-DC18634E788B}"/>
              </a:ext>
            </a:extLst>
          </p:cNvPr>
          <p:cNvSpPr txBox="1">
            <a:spLocks/>
          </p:cNvSpPr>
          <p:nvPr/>
        </p:nvSpPr>
        <p:spPr>
          <a:xfrm>
            <a:off x="5616201" y="2612216"/>
            <a:ext cx="3113375" cy="57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dirty="0"/>
              <a:t>3. Überprüfung der notwendigen Maßnahme</a:t>
            </a:r>
          </a:p>
        </p:txBody>
      </p:sp>
      <p:sp>
        <p:nvSpPr>
          <p:cNvPr id="21" name="Google Shape;611;p46">
            <a:extLst>
              <a:ext uri="{FF2B5EF4-FFF2-40B4-BE49-F238E27FC236}">
                <a16:creationId xmlns:a16="http://schemas.microsoft.com/office/drawing/2014/main" id="{0F1BFEEF-8C16-C046-8673-73C124FF7CF8}"/>
              </a:ext>
            </a:extLst>
          </p:cNvPr>
          <p:cNvSpPr/>
          <p:nvPr/>
        </p:nvSpPr>
        <p:spPr>
          <a:xfrm rot="5400000">
            <a:off x="4246408" y="1323265"/>
            <a:ext cx="876828" cy="5832251"/>
          </a:xfrm>
          <a:custGeom>
            <a:avLst/>
            <a:gdLst/>
            <a:ahLst/>
            <a:cxnLst/>
            <a:rect l="l" t="t" r="r" b="b"/>
            <a:pathLst>
              <a:path w="47852" h="71534" extrusionOk="0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9415;p68">
            <a:extLst>
              <a:ext uri="{FF2B5EF4-FFF2-40B4-BE49-F238E27FC236}">
                <a16:creationId xmlns:a16="http://schemas.microsoft.com/office/drawing/2014/main" id="{877897A5-3390-9849-B661-D1642798F07B}"/>
              </a:ext>
            </a:extLst>
          </p:cNvPr>
          <p:cNvGrpSpPr/>
          <p:nvPr/>
        </p:nvGrpSpPr>
        <p:grpSpPr>
          <a:xfrm>
            <a:off x="1951418" y="4081969"/>
            <a:ext cx="358069" cy="317995"/>
            <a:chOff x="3584280" y="3699191"/>
            <a:chExt cx="358069" cy="317995"/>
          </a:xfrm>
          <a:solidFill>
            <a:srgbClr val="DCAE52"/>
          </a:solidFill>
        </p:grpSpPr>
        <p:sp>
          <p:nvSpPr>
            <p:cNvPr id="24" name="Google Shape;9416;p68">
              <a:extLst>
                <a:ext uri="{FF2B5EF4-FFF2-40B4-BE49-F238E27FC236}">
                  <a16:creationId xmlns:a16="http://schemas.microsoft.com/office/drawing/2014/main" id="{DBD11300-C201-004C-821D-8328EA3177C6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17;p68">
              <a:extLst>
                <a:ext uri="{FF2B5EF4-FFF2-40B4-BE49-F238E27FC236}">
                  <a16:creationId xmlns:a16="http://schemas.microsoft.com/office/drawing/2014/main" id="{87D92B62-725D-134F-BD24-D30040ED8167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18;p68">
              <a:extLst>
                <a:ext uri="{FF2B5EF4-FFF2-40B4-BE49-F238E27FC236}">
                  <a16:creationId xmlns:a16="http://schemas.microsoft.com/office/drawing/2014/main" id="{880165A2-5F73-674A-8A4A-7B43F96365BB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19;p68">
              <a:extLst>
                <a:ext uri="{FF2B5EF4-FFF2-40B4-BE49-F238E27FC236}">
                  <a16:creationId xmlns:a16="http://schemas.microsoft.com/office/drawing/2014/main" id="{B2C8D956-853A-D841-8B3F-707610988DBE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72;p33">
            <a:extLst>
              <a:ext uri="{FF2B5EF4-FFF2-40B4-BE49-F238E27FC236}">
                <a16:creationId xmlns:a16="http://schemas.microsoft.com/office/drawing/2014/main" id="{51F6A616-4D44-4A4C-B1D2-72EB33C1776C}"/>
              </a:ext>
            </a:extLst>
          </p:cNvPr>
          <p:cNvSpPr txBox="1">
            <a:spLocks/>
          </p:cNvSpPr>
          <p:nvPr/>
        </p:nvSpPr>
        <p:spPr>
          <a:xfrm>
            <a:off x="2508555" y="3857774"/>
            <a:ext cx="4893325" cy="75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Inkrementeller 	vs. 	</a:t>
            </a:r>
            <a:r>
              <a:rPr lang="de-DE" dirty="0" err="1"/>
              <a:t>Bulk</a:t>
            </a:r>
            <a:r>
              <a:rPr lang="de-DE" dirty="0"/>
              <a:t> Upload</a:t>
            </a:r>
          </a:p>
          <a:p>
            <a:pPr marL="0" indent="0"/>
            <a:r>
              <a:rPr lang="de-DE" dirty="0"/>
              <a:t>Tabelle erstellen 	vs. 	erweitern</a:t>
            </a:r>
          </a:p>
          <a:p>
            <a:pPr marL="0" indent="0"/>
            <a:r>
              <a:rPr lang="de-DE" dirty="0"/>
              <a:t>Alte Werten speichern 	vs. 	löschen</a:t>
            </a:r>
          </a:p>
          <a:p>
            <a:pPr marL="0" indent="0"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6874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innen, schwarz, darstellend enthält.&#10;&#10;Automatisch generierte Beschreibung">
            <a:extLst>
              <a:ext uri="{FF2B5EF4-FFF2-40B4-BE49-F238E27FC236}">
                <a16:creationId xmlns:a16="http://schemas.microsoft.com/office/drawing/2014/main" id="{5D226B00-BF36-46F9-B17A-A2E14E81C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14144"/>
          <a:stretch/>
        </p:blipFill>
        <p:spPr>
          <a:xfrm>
            <a:off x="7398500" y="3643084"/>
            <a:ext cx="1328251" cy="11403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014917" y="2337508"/>
            <a:ext cx="5114167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055635" y="3782163"/>
            <a:ext cx="3032731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Registrierung | Portfolio | Empfehlung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715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7"/>
          <p:cNvSpPr txBox="1">
            <a:spLocks noGrp="1"/>
          </p:cNvSpPr>
          <p:nvPr>
            <p:ph type="subTitle" idx="4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</a:t>
            </a:r>
            <a:r>
              <a:rPr lang="en" dirty="0"/>
              <a:t>ntuitive Nutzung für Branchenfremde</a:t>
            </a:r>
            <a:endParaRPr dirty="0"/>
          </a:p>
        </p:txBody>
      </p:sp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Visualisierungsanspruch</a:t>
            </a:r>
            <a:endParaRPr dirty="0"/>
          </a:p>
        </p:txBody>
      </p:sp>
      <p:sp>
        <p:nvSpPr>
          <p:cNvPr id="622" name="Google Shape;622;p47"/>
          <p:cNvSpPr txBox="1">
            <a:spLocks noGrp="1"/>
          </p:cNvSpPr>
          <p:nvPr>
            <p:ph type="subTitle" idx="1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Old but Gold</a:t>
            </a:r>
            <a:endParaRPr dirty="0"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2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Verwendung bekannter Bedienprinzipien</a:t>
            </a:r>
            <a:endParaRPr dirty="0"/>
          </a:p>
        </p:txBody>
      </p:sp>
      <p:sp>
        <p:nvSpPr>
          <p:cNvPr id="624" name="Google Shape;624;p47"/>
          <p:cNvSpPr txBox="1">
            <a:spLocks noGrp="1"/>
          </p:cNvSpPr>
          <p:nvPr>
            <p:ph type="subTitle" idx="3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Struktur</a:t>
            </a:r>
            <a:endParaRPr dirty="0"/>
          </a:p>
        </p:txBody>
      </p:sp>
      <p:sp>
        <p:nvSpPr>
          <p:cNvPr id="625" name="Google Shape;625;p47"/>
          <p:cNvSpPr txBox="1">
            <a:spLocks noGrp="1"/>
          </p:cNvSpPr>
          <p:nvPr>
            <p:ph type="subTitle" idx="5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Konsistenz</a:t>
            </a:r>
            <a:endParaRPr dirty="0"/>
          </a:p>
        </p:txBody>
      </p:sp>
      <p:sp>
        <p:nvSpPr>
          <p:cNvPr id="626" name="Google Shape;626;p47"/>
          <p:cNvSpPr txBox="1">
            <a:spLocks noGrp="1"/>
          </p:cNvSpPr>
          <p:nvPr>
            <p:ph type="subTitle" idx="6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Vermeidung von Designbrüchen</a:t>
            </a:r>
            <a:endParaRPr dirty="0"/>
          </a:p>
        </p:txBody>
      </p:sp>
      <p:sp>
        <p:nvSpPr>
          <p:cNvPr id="627" name="Google Shape;627;p47"/>
          <p:cNvSpPr txBox="1">
            <a:spLocks noGrp="1"/>
          </p:cNvSpPr>
          <p:nvPr>
            <p:ph type="subTitle" idx="7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Individualität</a:t>
            </a:r>
            <a:endParaRPr dirty="0"/>
          </a:p>
        </p:txBody>
      </p:sp>
      <p:sp>
        <p:nvSpPr>
          <p:cNvPr id="628" name="Google Shape;628;p47"/>
          <p:cNvSpPr txBox="1">
            <a:spLocks noGrp="1"/>
          </p:cNvSpPr>
          <p:nvPr>
            <p:ph type="subTitle" idx="8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</a:t>
            </a:r>
            <a:r>
              <a:rPr lang="en" dirty="0"/>
              <a:t>ersönliche Risikoaversion und Alerts</a:t>
            </a:r>
            <a:endParaRPr dirty="0"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9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Platzverwertung</a:t>
            </a:r>
            <a:endParaRPr dirty="0"/>
          </a:p>
        </p:txBody>
      </p:sp>
      <p:sp>
        <p:nvSpPr>
          <p:cNvPr id="630" name="Google Shape;630;p47"/>
          <p:cNvSpPr txBox="1">
            <a:spLocks noGrp="1"/>
          </p:cNvSpPr>
          <p:nvPr>
            <p:ph type="subTitle" idx="13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</a:t>
            </a:r>
            <a:r>
              <a:rPr lang="en" dirty="0"/>
              <a:t>ffiziente Visualisierung elementarer Funktionen  </a:t>
            </a:r>
            <a:endParaRPr dirty="0"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14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Maximale Übersicht</a:t>
            </a:r>
            <a:endParaRPr dirty="0"/>
          </a:p>
        </p:txBody>
      </p:sp>
      <p:sp>
        <p:nvSpPr>
          <p:cNvPr id="632" name="Google Shape;632;p47"/>
          <p:cNvSpPr txBox="1">
            <a:spLocks noGrp="1"/>
          </p:cNvSpPr>
          <p:nvPr>
            <p:ph type="subTitle" idx="15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von Z</a:t>
            </a:r>
            <a:r>
              <a:rPr lang="en" dirty="0"/>
              <a:t>ahlen und Daten durch Graphen</a:t>
            </a:r>
            <a:endParaRPr dirty="0"/>
          </a:p>
        </p:txBody>
      </p:sp>
      <p:grpSp>
        <p:nvGrpSpPr>
          <p:cNvPr id="633" name="Google Shape;633;p47"/>
          <p:cNvGrpSpPr/>
          <p:nvPr/>
        </p:nvGrpSpPr>
        <p:grpSpPr>
          <a:xfrm>
            <a:off x="1808913" y="1438534"/>
            <a:ext cx="370930" cy="370549"/>
            <a:chOff x="2497275" y="2744159"/>
            <a:chExt cx="370930" cy="370549"/>
          </a:xfrm>
        </p:grpSpPr>
        <p:sp>
          <p:nvSpPr>
            <p:cNvPr id="634" name="Google Shape;634;p47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47"/>
          <p:cNvGrpSpPr/>
          <p:nvPr/>
        </p:nvGrpSpPr>
        <p:grpSpPr>
          <a:xfrm>
            <a:off x="1796353" y="2988089"/>
            <a:ext cx="332729" cy="372518"/>
            <a:chOff x="3079916" y="2744477"/>
            <a:chExt cx="332729" cy="372518"/>
          </a:xfrm>
        </p:grpSpPr>
        <p:sp>
          <p:nvSpPr>
            <p:cNvPr id="641" name="Google Shape;641;p47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4381777" y="1442241"/>
            <a:ext cx="380393" cy="363118"/>
            <a:chOff x="4126815" y="2760704"/>
            <a:chExt cx="380393" cy="363118"/>
          </a:xfrm>
        </p:grpSpPr>
        <p:sp>
          <p:nvSpPr>
            <p:cNvPr id="645" name="Google Shape;645;p47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47"/>
          <p:cNvGrpSpPr/>
          <p:nvPr/>
        </p:nvGrpSpPr>
        <p:grpSpPr>
          <a:xfrm>
            <a:off x="6958911" y="1439484"/>
            <a:ext cx="381346" cy="368644"/>
            <a:chOff x="4675986" y="2745684"/>
            <a:chExt cx="381346" cy="368644"/>
          </a:xfrm>
        </p:grpSpPr>
        <p:sp>
          <p:nvSpPr>
            <p:cNvPr id="650" name="Google Shape;650;p47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47"/>
          <p:cNvSpPr/>
          <p:nvPr/>
        </p:nvSpPr>
        <p:spPr>
          <a:xfrm>
            <a:off x="4373981" y="300269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47"/>
          <p:cNvGrpSpPr/>
          <p:nvPr/>
        </p:nvGrpSpPr>
        <p:grpSpPr>
          <a:xfrm>
            <a:off x="6962213" y="2987341"/>
            <a:ext cx="374709" cy="374010"/>
            <a:chOff x="1421638" y="4125629"/>
            <a:chExt cx="374709" cy="374010"/>
          </a:xfrm>
        </p:grpSpPr>
        <p:sp>
          <p:nvSpPr>
            <p:cNvPr id="654" name="Google Shape;654;p47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922DB-548B-7C47-BFD8-FAAB80C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Interface: Registrierung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E367CA-493C-4EA0-B970-A87A6D12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38" y="1228724"/>
            <a:ext cx="7133324" cy="3554653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B6F94403-82C5-465D-9969-E858A57E7688}"/>
              </a:ext>
            </a:extLst>
          </p:cNvPr>
          <p:cNvCxnSpPr>
            <a:cxnSpLocks/>
          </p:cNvCxnSpPr>
          <p:nvPr/>
        </p:nvCxnSpPr>
        <p:spPr>
          <a:xfrm>
            <a:off x="2755045" y="2627122"/>
            <a:ext cx="912031" cy="485628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13790A8-2463-4F22-AE26-7617310EA4FE}"/>
              </a:ext>
            </a:extLst>
          </p:cNvPr>
          <p:cNvSpPr/>
          <p:nvPr/>
        </p:nvSpPr>
        <p:spPr>
          <a:xfrm>
            <a:off x="2917315" y="2787107"/>
            <a:ext cx="587490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Anmeldung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3355D3E2-A48D-4AFB-BD24-2F34D4FE5B22}"/>
              </a:ext>
            </a:extLst>
          </p:cNvPr>
          <p:cNvCxnSpPr>
            <a:cxnSpLocks/>
          </p:cNvCxnSpPr>
          <p:nvPr/>
        </p:nvCxnSpPr>
        <p:spPr>
          <a:xfrm flipV="1">
            <a:off x="5372728" y="2627122"/>
            <a:ext cx="1021919" cy="494934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409ACF5E-9AE2-4143-A069-C9FEEC79E29C}"/>
              </a:ext>
            </a:extLst>
          </p:cNvPr>
          <p:cNvSpPr/>
          <p:nvPr/>
        </p:nvSpPr>
        <p:spPr>
          <a:xfrm>
            <a:off x="5573722" y="2787022"/>
            <a:ext cx="619930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Registrierung</a:t>
            </a:r>
          </a:p>
        </p:txBody>
      </p: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714729CE-74C6-45A9-B568-3A1E81F72300}"/>
              </a:ext>
            </a:extLst>
          </p:cNvPr>
          <p:cNvCxnSpPr>
            <a:cxnSpLocks/>
          </p:cNvCxnSpPr>
          <p:nvPr/>
        </p:nvCxnSpPr>
        <p:spPr>
          <a:xfrm>
            <a:off x="8098367" y="2627122"/>
            <a:ext cx="1045633" cy="378928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70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DCAE52"/>
                </a:solidFill>
                <a:latin typeface="Dinimal " pitchFamily="2" charset="0"/>
              </a:rPr>
              <a:t>FinTech</a:t>
            </a:r>
            <a:r>
              <a:rPr lang="en" sz="900" b="1" dirty="0">
                <a:solidFill>
                  <a:srgbClr val="DCAE52"/>
                </a:solidFill>
                <a:latin typeface="Dinimal " pitchFamily="2" charset="0"/>
              </a:rPr>
              <a:t> </a:t>
            </a:r>
            <a:r>
              <a:rPr lang="en" sz="2800" dirty="0">
                <a:solidFill>
                  <a:srgbClr val="DCAE52"/>
                </a:solidFill>
                <a:latin typeface="Dinimal " pitchFamily="2" charset="0"/>
              </a:rPr>
              <a:t>Consulting</a:t>
            </a:r>
            <a:endParaRPr dirty="0"/>
          </a:p>
        </p:txBody>
      </p:sp>
      <p:sp>
        <p:nvSpPr>
          <p:cNvPr id="364" name="Google Shape;364;p32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Unsere Vision ist es, jedem einen einfachen </a:t>
            </a:r>
            <a:r>
              <a:rPr lang="de-DE" b="1" dirty="0"/>
              <a:t>Vermögensaufbau</a:t>
            </a:r>
            <a:r>
              <a:rPr lang="de-DE" dirty="0"/>
              <a:t> auch in Zeiten der Krise und Niedrigzins zu </a:t>
            </a:r>
            <a:r>
              <a:rPr lang="de-DE" b="1" dirty="0"/>
              <a:t>ermöglichen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ermöglichen einen </a:t>
            </a:r>
            <a:r>
              <a:rPr lang="de-DE" b="1" dirty="0"/>
              <a:t>einfachen</a:t>
            </a:r>
            <a:r>
              <a:rPr lang="de-DE" dirty="0"/>
              <a:t> Zugang und ein </a:t>
            </a:r>
            <a:r>
              <a:rPr lang="de-DE" b="1" dirty="0"/>
              <a:t>unkompliziertes</a:t>
            </a:r>
            <a:r>
              <a:rPr lang="de-DE" dirty="0"/>
              <a:t> Verständnis zum Börsenmarkt.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Unsere Lösung ist </a:t>
            </a:r>
            <a:r>
              <a:rPr lang="de-DE" b="1" dirty="0" err="1"/>
              <a:t>Stockrecom</a:t>
            </a:r>
            <a:r>
              <a:rPr lang="de-DE" dirty="0"/>
              <a:t>.</a:t>
            </a:r>
          </a:p>
        </p:txBody>
      </p:sp>
      <p:grpSp>
        <p:nvGrpSpPr>
          <p:cNvPr id="10" name="Google Shape;609;p46">
            <a:extLst>
              <a:ext uri="{FF2B5EF4-FFF2-40B4-BE49-F238E27FC236}">
                <a16:creationId xmlns:a16="http://schemas.microsoft.com/office/drawing/2014/main" id="{9538FDE1-7259-492C-8A80-6260B0178CB5}"/>
              </a:ext>
            </a:extLst>
          </p:cNvPr>
          <p:cNvGrpSpPr/>
          <p:nvPr/>
        </p:nvGrpSpPr>
        <p:grpSpPr>
          <a:xfrm>
            <a:off x="4890651" y="1532234"/>
            <a:ext cx="3085142" cy="2066260"/>
            <a:chOff x="1291761" y="738825"/>
            <a:chExt cx="6646939" cy="3665950"/>
          </a:xfrm>
        </p:grpSpPr>
        <p:sp>
          <p:nvSpPr>
            <p:cNvPr id="11" name="Google Shape;610;p46">
              <a:extLst>
                <a:ext uri="{FF2B5EF4-FFF2-40B4-BE49-F238E27FC236}">
                  <a16:creationId xmlns:a16="http://schemas.microsoft.com/office/drawing/2014/main" id="{7B84C080-AA2A-494E-9E76-22A9974EDA49}"/>
                </a:ext>
              </a:extLst>
            </p:cNvPr>
            <p:cNvSpPr/>
            <p:nvPr/>
          </p:nvSpPr>
          <p:spPr>
            <a:xfrm>
              <a:off x="1314800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1;p46">
              <a:extLst>
                <a:ext uri="{FF2B5EF4-FFF2-40B4-BE49-F238E27FC236}">
                  <a16:creationId xmlns:a16="http://schemas.microsoft.com/office/drawing/2014/main" id="{E22E5A0E-3327-4305-AC49-1D8D70ED8E3F}"/>
                </a:ext>
              </a:extLst>
            </p:cNvPr>
            <p:cNvSpPr/>
            <p:nvPr/>
          </p:nvSpPr>
          <p:spPr>
            <a:xfrm rot="5400000">
              <a:off x="2782319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26E4820-9943-4960-96CB-B46E3AFA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681"/>
          <a:stretch/>
        </p:blipFill>
        <p:spPr>
          <a:xfrm>
            <a:off x="5044846" y="1296888"/>
            <a:ext cx="2756161" cy="156452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Google Shape;328;p29">
            <a:extLst>
              <a:ext uri="{FF2B5EF4-FFF2-40B4-BE49-F238E27FC236}">
                <a16:creationId xmlns:a16="http://schemas.microsoft.com/office/drawing/2014/main" id="{ACCF196E-65DF-4F14-AA77-8E3901E02552}"/>
              </a:ext>
            </a:extLst>
          </p:cNvPr>
          <p:cNvSpPr txBox="1">
            <a:spLocks/>
          </p:cNvSpPr>
          <p:nvPr/>
        </p:nvSpPr>
        <p:spPr>
          <a:xfrm>
            <a:off x="5046132" y="1495027"/>
            <a:ext cx="2756161" cy="18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sz="2200" b="1" dirty="0">
                <a:solidFill>
                  <a:srgbClr val="DCAE52"/>
                </a:solidFill>
                <a:latin typeface="Dinimal " pitchFamily="2" charset="0"/>
              </a:rPr>
              <a:t>FinTech</a:t>
            </a:r>
            <a:r>
              <a:rPr lang="de-DE" sz="300" b="1" dirty="0">
                <a:solidFill>
                  <a:srgbClr val="DCAE52"/>
                </a:solidFill>
                <a:latin typeface="Dinimal " pitchFamily="2" charset="0"/>
              </a:rPr>
              <a:t> </a:t>
            </a:r>
            <a:r>
              <a:rPr lang="de-DE" sz="2200" dirty="0">
                <a:solidFill>
                  <a:srgbClr val="DCAE52"/>
                </a:solidFill>
                <a:latin typeface="Dinimal " pitchFamily="2" charset="0"/>
              </a:rPr>
              <a:t>Consulting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8F6906-070E-4D86-AB6A-E19BB0DF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59" y="1264998"/>
            <a:ext cx="7091603" cy="35546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6922DB-548B-7C47-BFD8-FAAB80C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Interface: Registrierung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310E9DA8-06B1-49E9-9E03-C9B01F7CDFAA}"/>
              </a:ext>
            </a:extLst>
          </p:cNvPr>
          <p:cNvCxnSpPr>
            <a:cxnSpLocks/>
          </p:cNvCxnSpPr>
          <p:nvPr/>
        </p:nvCxnSpPr>
        <p:spPr>
          <a:xfrm>
            <a:off x="2735995" y="2712847"/>
            <a:ext cx="912031" cy="485628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856312-94CC-4376-802B-53617C20F982}"/>
              </a:ext>
            </a:extLst>
          </p:cNvPr>
          <p:cNvSpPr/>
          <p:nvPr/>
        </p:nvSpPr>
        <p:spPr>
          <a:xfrm>
            <a:off x="2875998" y="2872832"/>
            <a:ext cx="632023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Registrierung</a:t>
            </a:r>
          </a:p>
        </p:txBody>
      </p:sp>
    </p:spTree>
    <p:extLst>
      <p:ext uri="{BB962C8B-B14F-4D97-AF65-F5344CB8AC3E}">
        <p14:creationId xmlns:p14="http://schemas.microsoft.com/office/powerpoint/2010/main" val="17586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922DB-548B-7C47-BFD8-FAAB80C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Interface: Portfolio</a:t>
            </a:r>
          </a:p>
        </p:txBody>
      </p:sp>
      <p:pic>
        <p:nvPicPr>
          <p:cNvPr id="4" name="Grafik 3" descr="Ein Bild, das Text, drinnen, Screenshot enthält.&#10;&#10;Automatisch generierte Beschreibung">
            <a:extLst>
              <a:ext uri="{FF2B5EF4-FFF2-40B4-BE49-F238E27FC236}">
                <a16:creationId xmlns:a16="http://schemas.microsoft.com/office/drawing/2014/main" id="{FAEF11E4-5BD2-4694-BAE7-0D9044F5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5" y="1017725"/>
            <a:ext cx="7705725" cy="3839890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DB44B131-6FDC-4A00-9C6C-1EFDF4C1D9E2}"/>
              </a:ext>
            </a:extLst>
          </p:cNvPr>
          <p:cNvCxnSpPr>
            <a:cxnSpLocks/>
          </p:cNvCxnSpPr>
          <p:nvPr/>
        </p:nvCxnSpPr>
        <p:spPr>
          <a:xfrm>
            <a:off x="2532160" y="2627122"/>
            <a:ext cx="1041620" cy="489458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E3411B-B43B-4828-B0E9-AE634EAA60D5}"/>
              </a:ext>
            </a:extLst>
          </p:cNvPr>
          <p:cNvSpPr/>
          <p:nvPr/>
        </p:nvSpPr>
        <p:spPr>
          <a:xfrm>
            <a:off x="2759225" y="2789022"/>
            <a:ext cx="587490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Portfolio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192278C8-0615-44CD-B4D2-C731D101D007}"/>
              </a:ext>
            </a:extLst>
          </p:cNvPr>
          <p:cNvCxnSpPr>
            <a:cxnSpLocks/>
          </p:cNvCxnSpPr>
          <p:nvPr/>
        </p:nvCxnSpPr>
        <p:spPr>
          <a:xfrm flipV="1">
            <a:off x="5404878" y="2619194"/>
            <a:ext cx="981708" cy="497386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6C1A66D-8779-43A7-8306-99B387DBC4DA}"/>
              </a:ext>
            </a:extLst>
          </p:cNvPr>
          <p:cNvSpPr/>
          <p:nvPr/>
        </p:nvSpPr>
        <p:spPr>
          <a:xfrm>
            <a:off x="5601987" y="2802975"/>
            <a:ext cx="587490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Beobachten</a:t>
            </a:r>
          </a:p>
        </p:txBody>
      </p:sp>
    </p:spTree>
    <p:extLst>
      <p:ext uri="{BB962C8B-B14F-4D97-AF65-F5344CB8AC3E}">
        <p14:creationId xmlns:p14="http://schemas.microsoft.com/office/powerpoint/2010/main" val="4277413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922DB-548B-7C47-BFD8-FAAB80C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Interface: Empfehlung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F389D-C72B-44DB-B064-8B467841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0" y="950854"/>
            <a:ext cx="2169511" cy="3964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A25C80E-B7DA-47D1-B3F2-798FB5A4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929" y="2176162"/>
            <a:ext cx="1833851" cy="20994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30C57D-A7E7-4BD4-BFAE-734A3937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37" y="867895"/>
            <a:ext cx="2071988" cy="42330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57E3A7-B3D1-4517-8A05-3A30BEB4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014" y="950854"/>
            <a:ext cx="1751003" cy="4125775"/>
          </a:xfrm>
          <a:prstGeom prst="rect">
            <a:avLst/>
          </a:prstGeom>
        </p:spPr>
      </p:pic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4D68FAC6-6BC8-456A-BCA9-B3755B90C0F8}"/>
              </a:ext>
            </a:extLst>
          </p:cNvPr>
          <p:cNvCxnSpPr>
            <a:cxnSpLocks/>
          </p:cNvCxnSpPr>
          <p:nvPr/>
        </p:nvCxnSpPr>
        <p:spPr>
          <a:xfrm>
            <a:off x="2797954" y="1433790"/>
            <a:ext cx="2021696" cy="471210"/>
          </a:xfrm>
          <a:prstGeom prst="bentConnector3">
            <a:avLst>
              <a:gd name="adj1" fmla="val 50000"/>
            </a:avLst>
          </a:prstGeom>
          <a:ln>
            <a:solidFill>
              <a:srgbClr val="FFD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EF219DD-14A8-4A2F-AB74-42A7CC87CB7E}"/>
              </a:ext>
            </a:extLst>
          </p:cNvPr>
          <p:cNvSpPr/>
          <p:nvPr/>
        </p:nvSpPr>
        <p:spPr>
          <a:xfrm>
            <a:off x="3515057" y="1586566"/>
            <a:ext cx="587490" cy="165657"/>
          </a:xfrm>
          <a:prstGeom prst="roundRect">
            <a:avLst/>
          </a:prstGeom>
          <a:ln w="12700"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rgbClr val="DCAE52"/>
                </a:solidFill>
                <a:latin typeface="Montserrat"/>
              </a:rPr>
              <a:t>Empfehlung</a:t>
            </a:r>
          </a:p>
        </p:txBody>
      </p:sp>
    </p:spTree>
    <p:extLst>
      <p:ext uri="{BB962C8B-B14F-4D97-AF65-F5344CB8AC3E}">
        <p14:creationId xmlns:p14="http://schemas.microsoft.com/office/powerpoint/2010/main" val="215682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014917" y="2337508"/>
            <a:ext cx="5114167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055635" y="3782163"/>
            <a:ext cx="3032731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Marketingstrategie | Marketingmix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6" name="Grafik 5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75F1D4BF-27BA-40E5-A141-2B48E65E0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" t="2247" r="326" b="17274"/>
          <a:stretch/>
        </p:blipFill>
        <p:spPr>
          <a:xfrm>
            <a:off x="7398500" y="3643085"/>
            <a:ext cx="1328252" cy="114034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050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Marketingmix</a:t>
            </a:r>
            <a:endParaRPr dirty="0"/>
          </a:p>
        </p:txBody>
      </p:sp>
      <p:sp>
        <p:nvSpPr>
          <p:cNvPr id="66" name="Google Shape;372;p33">
            <a:extLst>
              <a:ext uri="{FF2B5EF4-FFF2-40B4-BE49-F238E27FC236}">
                <a16:creationId xmlns:a16="http://schemas.microsoft.com/office/drawing/2014/main" id="{E53C642F-4FB8-4780-9663-AE340B412C12}"/>
              </a:ext>
            </a:extLst>
          </p:cNvPr>
          <p:cNvSpPr txBox="1">
            <a:spLocks/>
          </p:cNvSpPr>
          <p:nvPr/>
        </p:nvSpPr>
        <p:spPr>
          <a:xfrm>
            <a:off x="894970" y="1636158"/>
            <a:ext cx="4196117" cy="53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„Alles andere ist ein Kompromiss.“</a:t>
            </a:r>
          </a:p>
        </p:txBody>
      </p:sp>
      <p:grpSp>
        <p:nvGrpSpPr>
          <p:cNvPr id="20" name="Google Shape;12544;p74">
            <a:extLst>
              <a:ext uri="{FF2B5EF4-FFF2-40B4-BE49-F238E27FC236}">
                <a16:creationId xmlns:a16="http://schemas.microsoft.com/office/drawing/2014/main" id="{DD0EE1A7-D4E5-4FF1-BDFC-05D39852976B}"/>
              </a:ext>
            </a:extLst>
          </p:cNvPr>
          <p:cNvGrpSpPr/>
          <p:nvPr/>
        </p:nvGrpSpPr>
        <p:grpSpPr>
          <a:xfrm>
            <a:off x="996903" y="1670731"/>
            <a:ext cx="330110" cy="308908"/>
            <a:chOff x="2766264" y="3394042"/>
            <a:chExt cx="294873" cy="275934"/>
          </a:xfrm>
          <a:solidFill>
            <a:srgbClr val="DCAE52"/>
          </a:solidFill>
        </p:grpSpPr>
        <p:sp>
          <p:nvSpPr>
            <p:cNvPr id="21" name="Google Shape;12545;p74">
              <a:extLst>
                <a:ext uri="{FF2B5EF4-FFF2-40B4-BE49-F238E27FC236}">
                  <a16:creationId xmlns:a16="http://schemas.microsoft.com/office/drawing/2014/main" id="{C3F4CA26-8222-4517-B972-C75292430330}"/>
                </a:ext>
              </a:extLst>
            </p:cNvPr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46;p74">
              <a:extLst>
                <a:ext uri="{FF2B5EF4-FFF2-40B4-BE49-F238E27FC236}">
                  <a16:creationId xmlns:a16="http://schemas.microsoft.com/office/drawing/2014/main" id="{87D3CD29-24BA-4696-A293-FE68BA99F8D0}"/>
                </a:ext>
              </a:extLst>
            </p:cNvPr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47;p74">
              <a:extLst>
                <a:ext uri="{FF2B5EF4-FFF2-40B4-BE49-F238E27FC236}">
                  <a16:creationId xmlns:a16="http://schemas.microsoft.com/office/drawing/2014/main" id="{586EA3D1-26BE-439A-BF03-4B03DBBF6D85}"/>
                </a:ext>
              </a:extLst>
            </p:cNvPr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48;p74">
              <a:extLst>
                <a:ext uri="{FF2B5EF4-FFF2-40B4-BE49-F238E27FC236}">
                  <a16:creationId xmlns:a16="http://schemas.microsoft.com/office/drawing/2014/main" id="{E6959740-47D3-4B85-A8D6-58A4A6BC583D}"/>
                </a:ext>
              </a:extLst>
            </p:cNvPr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72;p33">
            <a:extLst>
              <a:ext uri="{FF2B5EF4-FFF2-40B4-BE49-F238E27FC236}">
                <a16:creationId xmlns:a16="http://schemas.microsoft.com/office/drawing/2014/main" id="{67939775-06F1-4D59-BE82-9CD278AAF9B0}"/>
              </a:ext>
            </a:extLst>
          </p:cNvPr>
          <p:cNvSpPr txBox="1">
            <a:spLocks/>
          </p:cNvSpPr>
          <p:nvPr/>
        </p:nvSpPr>
        <p:spPr>
          <a:xfrm>
            <a:off x="1676020" y="2224979"/>
            <a:ext cx="4196117" cy="53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de-DE" sz="1600" dirty="0">
                <a:solidFill>
                  <a:srgbClr val="DCAE52"/>
                </a:solidFill>
              </a:rPr>
              <a:t>Kampagnenthemen</a:t>
            </a:r>
          </a:p>
        </p:txBody>
      </p:sp>
      <p:grpSp>
        <p:nvGrpSpPr>
          <p:cNvPr id="64" name="Google Shape;9469;p68">
            <a:extLst>
              <a:ext uri="{FF2B5EF4-FFF2-40B4-BE49-F238E27FC236}">
                <a16:creationId xmlns:a16="http://schemas.microsoft.com/office/drawing/2014/main" id="{045A1F5D-1BCD-45BC-8F01-52BC33B04A3F}"/>
              </a:ext>
            </a:extLst>
          </p:cNvPr>
          <p:cNvGrpSpPr/>
          <p:nvPr/>
        </p:nvGrpSpPr>
        <p:grpSpPr>
          <a:xfrm>
            <a:off x="4897745" y="1167513"/>
            <a:ext cx="2469006" cy="2645385"/>
            <a:chOff x="4149138" y="4121151"/>
            <a:chExt cx="344065" cy="368644"/>
          </a:xfrm>
          <a:solidFill>
            <a:srgbClr val="DCAE52"/>
          </a:solidFill>
        </p:grpSpPr>
        <p:sp>
          <p:nvSpPr>
            <p:cNvPr id="69" name="Google Shape;9470;p68">
              <a:extLst>
                <a:ext uri="{FF2B5EF4-FFF2-40B4-BE49-F238E27FC236}">
                  <a16:creationId xmlns:a16="http://schemas.microsoft.com/office/drawing/2014/main" id="{3F0B4AC1-ACA3-405C-BFCA-69CBC876D83B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71;p68">
              <a:extLst>
                <a:ext uri="{FF2B5EF4-FFF2-40B4-BE49-F238E27FC236}">
                  <a16:creationId xmlns:a16="http://schemas.microsoft.com/office/drawing/2014/main" id="{EC0486B6-A7AE-4D2F-B533-9711B40C060D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72;p68">
              <a:extLst>
                <a:ext uri="{FF2B5EF4-FFF2-40B4-BE49-F238E27FC236}">
                  <a16:creationId xmlns:a16="http://schemas.microsoft.com/office/drawing/2014/main" id="{3A2B07F6-F2A0-45D4-9B5C-AFA04700DBDF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73;p68">
              <a:extLst>
                <a:ext uri="{FF2B5EF4-FFF2-40B4-BE49-F238E27FC236}">
                  <a16:creationId xmlns:a16="http://schemas.microsoft.com/office/drawing/2014/main" id="{B5172D93-3D1B-4474-BB7C-166BDA5C1BD6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474;p68">
              <a:extLst>
                <a:ext uri="{FF2B5EF4-FFF2-40B4-BE49-F238E27FC236}">
                  <a16:creationId xmlns:a16="http://schemas.microsoft.com/office/drawing/2014/main" id="{71A4B6FD-6E1F-4316-8C43-094F4C5F45FC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75;p68">
              <a:extLst>
                <a:ext uri="{FF2B5EF4-FFF2-40B4-BE49-F238E27FC236}">
                  <a16:creationId xmlns:a16="http://schemas.microsoft.com/office/drawing/2014/main" id="{1E636DFD-2786-412D-8A08-0B8E6DE7DCF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476;p68">
              <a:extLst>
                <a:ext uri="{FF2B5EF4-FFF2-40B4-BE49-F238E27FC236}">
                  <a16:creationId xmlns:a16="http://schemas.microsoft.com/office/drawing/2014/main" id="{4A8304ED-A387-4655-8AF4-657AC0199561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77;p68">
              <a:extLst>
                <a:ext uri="{FF2B5EF4-FFF2-40B4-BE49-F238E27FC236}">
                  <a16:creationId xmlns:a16="http://schemas.microsoft.com/office/drawing/2014/main" id="{324D516F-1EB8-4474-8A70-484FF6F416D5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78;p68">
              <a:extLst>
                <a:ext uri="{FF2B5EF4-FFF2-40B4-BE49-F238E27FC236}">
                  <a16:creationId xmlns:a16="http://schemas.microsoft.com/office/drawing/2014/main" id="{6B84B531-18AB-4DAD-AE79-1C01651D8741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479;p68">
              <a:extLst>
                <a:ext uri="{FF2B5EF4-FFF2-40B4-BE49-F238E27FC236}">
                  <a16:creationId xmlns:a16="http://schemas.microsoft.com/office/drawing/2014/main" id="{1F32475A-DE74-4B44-9BA8-A3CA7353E1D4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480;p68">
              <a:extLst>
                <a:ext uri="{FF2B5EF4-FFF2-40B4-BE49-F238E27FC236}">
                  <a16:creationId xmlns:a16="http://schemas.microsoft.com/office/drawing/2014/main" id="{079704F1-06F5-4BCD-849A-6FF8AF47ACD8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481;p68">
              <a:extLst>
                <a:ext uri="{FF2B5EF4-FFF2-40B4-BE49-F238E27FC236}">
                  <a16:creationId xmlns:a16="http://schemas.microsoft.com/office/drawing/2014/main" id="{7DB4E310-C346-478B-A208-71DD3419849D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372;p33">
            <a:extLst>
              <a:ext uri="{FF2B5EF4-FFF2-40B4-BE49-F238E27FC236}">
                <a16:creationId xmlns:a16="http://schemas.microsoft.com/office/drawing/2014/main" id="{0575A292-5AE8-4F1D-A0EA-55602BC762E2}"/>
              </a:ext>
            </a:extLst>
          </p:cNvPr>
          <p:cNvSpPr txBox="1">
            <a:spLocks/>
          </p:cNvSpPr>
          <p:nvPr/>
        </p:nvSpPr>
        <p:spPr>
          <a:xfrm>
            <a:off x="6759737" y="975972"/>
            <a:ext cx="1242987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Emotionen</a:t>
            </a:r>
          </a:p>
        </p:txBody>
      </p:sp>
      <p:sp>
        <p:nvSpPr>
          <p:cNvPr id="82" name="Google Shape;372;p33">
            <a:extLst>
              <a:ext uri="{FF2B5EF4-FFF2-40B4-BE49-F238E27FC236}">
                <a16:creationId xmlns:a16="http://schemas.microsoft.com/office/drawing/2014/main" id="{D6EF088B-2D76-4D20-A6AD-C66E14D49207}"/>
              </a:ext>
            </a:extLst>
          </p:cNvPr>
          <p:cNvSpPr txBox="1">
            <a:spLocks/>
          </p:cNvSpPr>
          <p:nvPr/>
        </p:nvSpPr>
        <p:spPr>
          <a:xfrm>
            <a:off x="7002797" y="3398227"/>
            <a:ext cx="15789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Fear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out</a:t>
            </a:r>
          </a:p>
        </p:txBody>
      </p:sp>
      <p:sp>
        <p:nvSpPr>
          <p:cNvPr id="83" name="Google Shape;372;p33">
            <a:extLst>
              <a:ext uri="{FF2B5EF4-FFF2-40B4-BE49-F238E27FC236}">
                <a16:creationId xmlns:a16="http://schemas.microsoft.com/office/drawing/2014/main" id="{310E8C16-527D-4081-8A0A-AC55E92EDE23}"/>
              </a:ext>
            </a:extLst>
          </p:cNvPr>
          <p:cNvSpPr txBox="1">
            <a:spLocks/>
          </p:cNvSpPr>
          <p:nvPr/>
        </p:nvSpPr>
        <p:spPr>
          <a:xfrm>
            <a:off x="6482989" y="3816100"/>
            <a:ext cx="13281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Vertrauen</a:t>
            </a:r>
          </a:p>
        </p:txBody>
      </p:sp>
      <p:sp>
        <p:nvSpPr>
          <p:cNvPr id="84" name="Google Shape;372;p33">
            <a:extLst>
              <a:ext uri="{FF2B5EF4-FFF2-40B4-BE49-F238E27FC236}">
                <a16:creationId xmlns:a16="http://schemas.microsoft.com/office/drawing/2014/main" id="{3D28DD3D-6AE4-4289-A5C4-32A8B114C05B}"/>
              </a:ext>
            </a:extLst>
          </p:cNvPr>
          <p:cNvSpPr txBox="1">
            <a:spLocks/>
          </p:cNvSpPr>
          <p:nvPr/>
        </p:nvSpPr>
        <p:spPr>
          <a:xfrm>
            <a:off x="7219956" y="2931891"/>
            <a:ext cx="15789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Vermögensaufbau</a:t>
            </a:r>
          </a:p>
        </p:txBody>
      </p:sp>
      <p:sp>
        <p:nvSpPr>
          <p:cNvPr id="85" name="Google Shape;372;p33">
            <a:extLst>
              <a:ext uri="{FF2B5EF4-FFF2-40B4-BE49-F238E27FC236}">
                <a16:creationId xmlns:a16="http://schemas.microsoft.com/office/drawing/2014/main" id="{838DDD41-8C76-4E86-B1F2-180CAF83010E}"/>
              </a:ext>
            </a:extLst>
          </p:cNvPr>
          <p:cNvSpPr txBox="1">
            <a:spLocks/>
          </p:cNvSpPr>
          <p:nvPr/>
        </p:nvSpPr>
        <p:spPr>
          <a:xfrm>
            <a:off x="7044203" y="1391577"/>
            <a:ext cx="13281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Einfachheit</a:t>
            </a:r>
          </a:p>
        </p:txBody>
      </p:sp>
      <p:sp>
        <p:nvSpPr>
          <p:cNvPr id="86" name="Google Shape;372;p33">
            <a:extLst>
              <a:ext uri="{FF2B5EF4-FFF2-40B4-BE49-F238E27FC236}">
                <a16:creationId xmlns:a16="http://schemas.microsoft.com/office/drawing/2014/main" id="{D6131414-DAA6-4210-A10C-F5129EB76FDB}"/>
              </a:ext>
            </a:extLst>
          </p:cNvPr>
          <p:cNvSpPr txBox="1">
            <a:spLocks/>
          </p:cNvSpPr>
          <p:nvPr/>
        </p:nvSpPr>
        <p:spPr>
          <a:xfrm>
            <a:off x="7393594" y="2430697"/>
            <a:ext cx="13281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Zuverlässigkeit</a:t>
            </a:r>
          </a:p>
        </p:txBody>
      </p:sp>
      <p:sp>
        <p:nvSpPr>
          <p:cNvPr id="87" name="Google Shape;372;p33">
            <a:extLst>
              <a:ext uri="{FF2B5EF4-FFF2-40B4-BE49-F238E27FC236}">
                <a16:creationId xmlns:a16="http://schemas.microsoft.com/office/drawing/2014/main" id="{0FED8DA0-C597-4C5C-8F53-E0541CD7F39C}"/>
              </a:ext>
            </a:extLst>
          </p:cNvPr>
          <p:cNvSpPr txBox="1">
            <a:spLocks/>
          </p:cNvSpPr>
          <p:nvPr/>
        </p:nvSpPr>
        <p:spPr>
          <a:xfrm>
            <a:off x="7345356" y="1867779"/>
            <a:ext cx="1328172" cy="3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de-DE" dirty="0"/>
              <a:t>Verständnis</a:t>
            </a:r>
          </a:p>
        </p:txBody>
      </p:sp>
      <p:sp>
        <p:nvSpPr>
          <p:cNvPr id="88" name="Google Shape;555;p43">
            <a:extLst>
              <a:ext uri="{FF2B5EF4-FFF2-40B4-BE49-F238E27FC236}">
                <a16:creationId xmlns:a16="http://schemas.microsoft.com/office/drawing/2014/main" id="{CBED36D7-32F3-4953-B2AF-7B5CD116003F}"/>
              </a:ext>
            </a:extLst>
          </p:cNvPr>
          <p:cNvSpPr txBox="1">
            <a:spLocks/>
          </p:cNvSpPr>
          <p:nvPr/>
        </p:nvSpPr>
        <p:spPr>
          <a:xfrm>
            <a:off x="1529063" y="2558598"/>
            <a:ext cx="2722864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Neujahrsvorsatz</a:t>
            </a:r>
          </a:p>
          <a:p>
            <a:pPr algn="l"/>
            <a:r>
              <a:rPr lang="de-DE" dirty="0"/>
              <a:t>Schlicht und ausdrucksstark</a:t>
            </a:r>
          </a:p>
        </p:txBody>
      </p:sp>
    </p:spTree>
    <p:extLst>
      <p:ext uri="{BB962C8B-B14F-4D97-AF65-F5344CB8AC3E}">
        <p14:creationId xmlns:p14="http://schemas.microsoft.com/office/powerpoint/2010/main" val="3465282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Vertriebskanäle</a:t>
            </a:r>
            <a:endParaRPr b="1" dirty="0"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Engine Opt.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775592" y="2494871"/>
            <a:ext cx="2437565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Kunden werben Kunden</a:t>
            </a:r>
            <a:endParaRPr dirty="0"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Paid Onlinemarketing</a:t>
            </a:r>
            <a:endParaRPr dirty="0"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1788235" y="2019301"/>
            <a:ext cx="412281" cy="378817"/>
            <a:chOff x="1952836" y="2774422"/>
            <a:chExt cx="372835" cy="342573"/>
          </a:xfrm>
        </p:grpSpPr>
        <p:sp>
          <p:nvSpPr>
            <p:cNvPr id="379" name="Google Shape;379;p33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386" name="Google Shape;386;p33"/>
          <p:cNvSpPr/>
          <p:nvPr/>
        </p:nvSpPr>
        <p:spPr>
          <a:xfrm>
            <a:off x="4375033" y="2027136"/>
            <a:ext cx="393885" cy="363159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8" name="Google Shape;9433;p68">
            <a:extLst>
              <a:ext uri="{FF2B5EF4-FFF2-40B4-BE49-F238E27FC236}">
                <a16:creationId xmlns:a16="http://schemas.microsoft.com/office/drawing/2014/main" id="{5C77DDEC-30B6-4D82-A501-B07C06F6C416}"/>
              </a:ext>
            </a:extLst>
          </p:cNvPr>
          <p:cNvGrpSpPr/>
          <p:nvPr/>
        </p:nvGrpSpPr>
        <p:grpSpPr>
          <a:xfrm>
            <a:off x="6943435" y="2027136"/>
            <a:ext cx="421069" cy="402023"/>
            <a:chOff x="7390435" y="3680868"/>
            <a:chExt cx="372073" cy="355243"/>
          </a:xfrm>
          <a:solidFill>
            <a:srgbClr val="DCAE52"/>
          </a:solidFill>
        </p:grpSpPr>
        <p:sp>
          <p:nvSpPr>
            <p:cNvPr id="19" name="Google Shape;9434;p68">
              <a:extLst>
                <a:ext uri="{FF2B5EF4-FFF2-40B4-BE49-F238E27FC236}">
                  <a16:creationId xmlns:a16="http://schemas.microsoft.com/office/drawing/2014/main" id="{34104AD2-64A6-4192-B23F-EDF1F109B58C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35;p68">
              <a:extLst>
                <a:ext uri="{FF2B5EF4-FFF2-40B4-BE49-F238E27FC236}">
                  <a16:creationId xmlns:a16="http://schemas.microsoft.com/office/drawing/2014/main" id="{FA7FCC95-CD64-4546-87D4-2F83BE5232A5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36;p68">
              <a:extLst>
                <a:ext uri="{FF2B5EF4-FFF2-40B4-BE49-F238E27FC236}">
                  <a16:creationId xmlns:a16="http://schemas.microsoft.com/office/drawing/2014/main" id="{46FC96E4-5C72-481C-A52B-7BBF79881387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37;p68">
              <a:extLst>
                <a:ext uri="{FF2B5EF4-FFF2-40B4-BE49-F238E27FC236}">
                  <a16:creationId xmlns:a16="http://schemas.microsoft.com/office/drawing/2014/main" id="{BD7F7ABB-FDC4-410F-9266-1562C08816B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38;p68">
              <a:extLst>
                <a:ext uri="{FF2B5EF4-FFF2-40B4-BE49-F238E27FC236}">
                  <a16:creationId xmlns:a16="http://schemas.microsoft.com/office/drawing/2014/main" id="{DF212C57-CABD-4C2E-856D-2581CA0F79A3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39;p68">
              <a:extLst>
                <a:ext uri="{FF2B5EF4-FFF2-40B4-BE49-F238E27FC236}">
                  <a16:creationId xmlns:a16="http://schemas.microsoft.com/office/drawing/2014/main" id="{4D99D7DF-B36B-43E0-93B5-B5362313DC96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555;p43">
            <a:extLst>
              <a:ext uri="{FF2B5EF4-FFF2-40B4-BE49-F238E27FC236}">
                <a16:creationId xmlns:a16="http://schemas.microsoft.com/office/drawing/2014/main" id="{08CCFC3B-A413-4571-A1F3-031D8D3F25EC}"/>
              </a:ext>
            </a:extLst>
          </p:cNvPr>
          <p:cNvSpPr txBox="1">
            <a:spLocks/>
          </p:cNvSpPr>
          <p:nvPr/>
        </p:nvSpPr>
        <p:spPr>
          <a:xfrm>
            <a:off x="632942" y="2711235"/>
            <a:ext cx="2722864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Belohnungssystem</a:t>
            </a:r>
          </a:p>
          <a:p>
            <a:pPr algn="l"/>
            <a:r>
              <a:rPr lang="de-DE" dirty="0"/>
              <a:t>Gutschrift Portfolio</a:t>
            </a:r>
          </a:p>
        </p:txBody>
      </p:sp>
      <p:sp>
        <p:nvSpPr>
          <p:cNvPr id="37" name="Google Shape;555;p43">
            <a:extLst>
              <a:ext uri="{FF2B5EF4-FFF2-40B4-BE49-F238E27FC236}">
                <a16:creationId xmlns:a16="http://schemas.microsoft.com/office/drawing/2014/main" id="{50821032-E6EF-4669-8F66-595EFF302CC5}"/>
              </a:ext>
            </a:extLst>
          </p:cNvPr>
          <p:cNvSpPr txBox="1">
            <a:spLocks/>
          </p:cNvSpPr>
          <p:nvPr/>
        </p:nvSpPr>
        <p:spPr>
          <a:xfrm>
            <a:off x="3464184" y="2711235"/>
            <a:ext cx="2722864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/>
              <a:t>Keywords</a:t>
            </a:r>
          </a:p>
          <a:p>
            <a:pPr algn="l"/>
            <a:r>
              <a:rPr lang="de-DE" dirty="0"/>
              <a:t>Tags</a:t>
            </a:r>
          </a:p>
          <a:p>
            <a:pPr algn="l"/>
            <a:r>
              <a:rPr lang="de-DE" dirty="0"/>
              <a:t>ASO</a:t>
            </a:r>
          </a:p>
        </p:txBody>
      </p:sp>
      <p:sp>
        <p:nvSpPr>
          <p:cNvPr id="38" name="Google Shape;555;p43">
            <a:extLst>
              <a:ext uri="{FF2B5EF4-FFF2-40B4-BE49-F238E27FC236}">
                <a16:creationId xmlns:a16="http://schemas.microsoft.com/office/drawing/2014/main" id="{5021D643-A2C2-4A03-A3AC-E238696D63F4}"/>
              </a:ext>
            </a:extLst>
          </p:cNvPr>
          <p:cNvSpPr txBox="1">
            <a:spLocks/>
          </p:cNvSpPr>
          <p:nvPr/>
        </p:nvSpPr>
        <p:spPr>
          <a:xfrm>
            <a:off x="5923005" y="2711235"/>
            <a:ext cx="2722864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de-DE" dirty="0" err="1"/>
              <a:t>Social</a:t>
            </a:r>
            <a:r>
              <a:rPr lang="de-DE" dirty="0"/>
              <a:t> Media</a:t>
            </a:r>
          </a:p>
          <a:p>
            <a:pPr algn="l"/>
            <a:r>
              <a:rPr lang="de-DE" dirty="0"/>
              <a:t>Content Networks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384CCB1-DE86-46E0-B0FB-C1F91812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69" y="609599"/>
            <a:ext cx="5962862" cy="37792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341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0BCADA-C893-4682-A60D-AAE65DDA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56" y="554956"/>
            <a:ext cx="7182487" cy="40335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5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Person, Fenster enthält.&#10;&#10;Automatisch generierte Beschreibung">
            <a:extLst>
              <a:ext uri="{FF2B5EF4-FFF2-40B4-BE49-F238E27FC236}">
                <a16:creationId xmlns:a16="http://schemas.microsoft.com/office/drawing/2014/main" id="{35C8F96F-AD3A-4DB6-B20D-C7C93EB2C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5570"/>
          <a:stretch/>
        </p:blipFill>
        <p:spPr>
          <a:xfrm>
            <a:off x="7102350" y="2873049"/>
            <a:ext cx="1328252" cy="1140350"/>
          </a:xfrm>
          <a:prstGeom prst="rect">
            <a:avLst/>
          </a:prstGeom>
        </p:spPr>
      </p:pic>
      <p:pic>
        <p:nvPicPr>
          <p:cNvPr id="5" name="Grafik 4" descr="Ein Bild, das Person, Wand, Mann, lächelnd enthält.&#10;&#10;Automatisch generierte Beschreibung">
            <a:extLst>
              <a:ext uri="{FF2B5EF4-FFF2-40B4-BE49-F238E27FC236}">
                <a16:creationId xmlns:a16="http://schemas.microsoft.com/office/drawing/2014/main" id="{DF344A14-412D-4BDF-BA6A-870B2FDF0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049" b="7097"/>
          <a:stretch/>
        </p:blipFill>
        <p:spPr>
          <a:xfrm>
            <a:off x="7102350" y="1414233"/>
            <a:ext cx="1328251" cy="1157517"/>
          </a:xfrm>
          <a:prstGeom prst="rect">
            <a:avLst/>
          </a:prstGeom>
        </p:spPr>
      </p:pic>
      <p:pic>
        <p:nvPicPr>
          <p:cNvPr id="3" name="Grafik 2" descr="Ein Bild, das Mann, Person, Wand, tragen enthält.&#10;&#10;Automatisch generierte Beschreibung">
            <a:extLst>
              <a:ext uri="{FF2B5EF4-FFF2-40B4-BE49-F238E27FC236}">
                <a16:creationId xmlns:a16="http://schemas.microsoft.com/office/drawing/2014/main" id="{2D4B1FE9-B4E6-423A-8E86-5FD35B2E18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6017"/>
          <a:stretch/>
        </p:blipFill>
        <p:spPr>
          <a:xfrm>
            <a:off x="713199" y="1414233"/>
            <a:ext cx="1325617" cy="1140350"/>
          </a:xfrm>
          <a:prstGeom prst="rect">
            <a:avLst/>
          </a:prstGeom>
        </p:spPr>
      </p:pic>
      <p:pic>
        <p:nvPicPr>
          <p:cNvPr id="6" name="Grafik 5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616A88B-36AB-4AD4-88CD-7CFD7FAB72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98" t="6308" r="198" b="32366"/>
          <a:stretch/>
        </p:blipFill>
        <p:spPr>
          <a:xfrm>
            <a:off x="705790" y="2873049"/>
            <a:ext cx="1333026" cy="1140350"/>
          </a:xfrm>
          <a:prstGeom prst="rect">
            <a:avLst/>
          </a:prstGeom>
        </p:spPr>
      </p:pic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 TEAM</a:t>
            </a:r>
            <a:endParaRPr dirty="0"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Coding &amp; Dokumentation</a:t>
            </a:r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Andreas Edte</a:t>
            </a:r>
            <a:endParaRPr dirty="0"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Projektcoach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Ressources &amp; Modellierung</a:t>
            </a:r>
            <a:endParaRPr dirty="0"/>
          </a:p>
        </p:txBody>
      </p:sp>
      <p:sp>
        <p:nvSpPr>
          <p:cNvPr id="838" name="Google Shape;838;p54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Ann-Kathrin Kälberer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Yannik Hubrich</a:t>
            </a:r>
            <a:endParaRPr dirty="0"/>
          </a:p>
        </p:txBody>
      </p:sp>
      <p:sp>
        <p:nvSpPr>
          <p:cNvPr id="840" name="Google Shape;840;p54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Projektleiter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Coding &amp; Ressources</a:t>
            </a:r>
            <a:endParaRPr dirty="0"/>
          </a:p>
        </p:txBody>
      </p:sp>
      <p:sp>
        <p:nvSpPr>
          <p:cNvPr id="841" name="Google Shape;841;p54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Moritz Müller</a:t>
            </a:r>
            <a:endParaRPr dirty="0"/>
          </a:p>
        </p:txBody>
      </p:sp>
      <p:sp>
        <p:nvSpPr>
          <p:cNvPr id="842" name="Google Shape;842;p54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Coding &amp; Modellierung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CFDBBBBD-440B-4449-A7CC-B395DE46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" t="2247" r="326" b="17274"/>
          <a:stretch/>
        </p:blipFill>
        <p:spPr>
          <a:xfrm>
            <a:off x="7102325" y="1414874"/>
            <a:ext cx="1328252" cy="1140349"/>
          </a:xfrm>
          <a:prstGeom prst="rect">
            <a:avLst/>
          </a:prstGeom>
        </p:spPr>
      </p:pic>
      <p:pic>
        <p:nvPicPr>
          <p:cNvPr id="3" name="Grafik 2" descr="Ein Bild, das Person, drinnen, schwarz, darstellend enthält.&#10;&#10;Automatisch generierte Beschreibung">
            <a:extLst>
              <a:ext uri="{FF2B5EF4-FFF2-40B4-BE49-F238E27FC236}">
                <a16:creationId xmlns:a16="http://schemas.microsoft.com/office/drawing/2014/main" id="{BC5C2934-3F61-4672-BC13-97AE723DB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4144"/>
          <a:stretch/>
        </p:blipFill>
        <p:spPr>
          <a:xfrm>
            <a:off x="713225" y="1414874"/>
            <a:ext cx="1328225" cy="1140350"/>
          </a:xfrm>
          <a:prstGeom prst="rect">
            <a:avLst/>
          </a:prstGeom>
        </p:spPr>
      </p:pic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 TEAM</a:t>
            </a:r>
            <a:endParaRPr dirty="0"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Michael Rainko</a:t>
            </a:r>
            <a:endParaRPr dirty="0"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&amp; User Interface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Paula Hölterhoff</a:t>
            </a:r>
            <a:endParaRPr dirty="0"/>
          </a:p>
        </p:txBody>
      </p:sp>
      <p:sp>
        <p:nvSpPr>
          <p:cNvPr id="840" name="Google Shape;840;p54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Analyse &amp; Dokumentation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17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Produktziel | Produktnutzen | CVP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8" name="Grafik 7" descr="Ein Bild, das Person, Wand, Mann, lächelnd enthält.&#10;&#10;Automatisch generierte Beschreibung">
            <a:extLst>
              <a:ext uri="{FF2B5EF4-FFF2-40B4-BE49-F238E27FC236}">
                <a16:creationId xmlns:a16="http://schemas.microsoft.com/office/drawing/2014/main" id="{61E5DE63-7BBF-48C8-AC31-A25EBB160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049" b="7097"/>
          <a:stretch/>
        </p:blipFill>
        <p:spPr>
          <a:xfrm>
            <a:off x="7398500" y="3643083"/>
            <a:ext cx="1328251" cy="11403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16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CAE52"/>
                </a:solidFill>
              </a:rPr>
              <a:t>Stockrecom.</a:t>
            </a:r>
            <a:r>
              <a:rPr lang="en" dirty="0">
                <a:solidFill>
                  <a:srgbClr val="DCAE52"/>
                </a:solidFill>
              </a:rPr>
              <a:t> </a:t>
            </a:r>
            <a:r>
              <a:rPr lang="en" dirty="0"/>
              <a:t>erstellt Aktienempfehlungen auf Basis von Machine-Learning und Sentiment-Analysen. </a:t>
            </a:r>
            <a:endParaRPr dirty="0"/>
          </a:p>
        </p:txBody>
      </p: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Produkt: Stockrecom.</a:t>
            </a:r>
            <a:endParaRPr dirty="0"/>
          </a:p>
        </p:txBody>
      </p:sp>
      <p:pic>
        <p:nvPicPr>
          <p:cNvPr id="393" name="Google Shape;393;p34"/>
          <p:cNvPicPr preferRelativeResize="0"/>
          <p:nvPr/>
        </p:nvPicPr>
        <p:blipFill rotWithShape="1">
          <a:blip r:embed="rId3">
            <a:alphaModFix/>
          </a:blip>
          <a:srcRect l="43225" t="5338" r="1717"/>
          <a:stretch/>
        </p:blipFill>
        <p:spPr>
          <a:xfrm>
            <a:off x="1178225" y="1297839"/>
            <a:ext cx="3142050" cy="30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Produktziele</a:t>
            </a:r>
            <a:endParaRPr dirty="0"/>
          </a:p>
        </p:txBody>
      </p:sp>
      <p:sp>
        <p:nvSpPr>
          <p:cNvPr id="555" name="Google Shape;555;p43"/>
          <p:cNvSpPr txBox="1">
            <a:spLocks noGrp="1"/>
          </p:cNvSpPr>
          <p:nvPr>
            <p:ph type="body" idx="1"/>
          </p:nvPr>
        </p:nvSpPr>
        <p:spPr>
          <a:xfrm>
            <a:off x="1416207" y="2586704"/>
            <a:ext cx="2832698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Generierung einer Aktienempfehlung auf Grundlage der </a:t>
            </a:r>
            <a:r>
              <a:rPr lang="en" dirty="0" err="1"/>
              <a:t>persönlichen</a:t>
            </a:r>
            <a:r>
              <a:rPr lang="en" dirty="0"/>
              <a:t> </a:t>
            </a:r>
            <a:r>
              <a:rPr lang="en" dirty="0" err="1"/>
              <a:t>Risikopräferenz</a:t>
            </a:r>
            <a:endParaRPr dirty="0"/>
          </a:p>
        </p:txBody>
      </p:sp>
      <p:sp>
        <p:nvSpPr>
          <p:cNvPr id="556" name="Google Shape;556;p43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Visualisierung und Interaktion des persönlichen Portfolios</a:t>
            </a:r>
            <a:endParaRPr dirty="0"/>
          </a:p>
        </p:txBody>
      </p:sp>
      <p:grpSp>
        <p:nvGrpSpPr>
          <p:cNvPr id="557" name="Google Shape;557;p43"/>
          <p:cNvGrpSpPr/>
          <p:nvPr/>
        </p:nvGrpSpPr>
        <p:grpSpPr>
          <a:xfrm>
            <a:off x="2656010" y="1797638"/>
            <a:ext cx="431837" cy="431393"/>
            <a:chOff x="2497275" y="2744159"/>
            <a:chExt cx="370930" cy="370549"/>
          </a:xfrm>
        </p:grpSpPr>
        <p:sp>
          <p:nvSpPr>
            <p:cNvPr id="558" name="Google Shape;558;p43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43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Empfehlung</a:t>
            </a:r>
            <a:endParaRPr dirty="0"/>
          </a:p>
        </p:txBody>
      </p:sp>
      <p:sp>
        <p:nvSpPr>
          <p:cNvPr id="568" name="Google Shape;568;p43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</a:t>
            </a:r>
            <a:endParaRPr dirty="0"/>
          </a:p>
        </p:txBody>
      </p:sp>
      <p:grpSp>
        <p:nvGrpSpPr>
          <p:cNvPr id="17" name="Google Shape;9440;p68">
            <a:extLst>
              <a:ext uri="{FF2B5EF4-FFF2-40B4-BE49-F238E27FC236}">
                <a16:creationId xmlns:a16="http://schemas.microsoft.com/office/drawing/2014/main" id="{95BC226E-4EE4-4D41-8E6B-8A0677E1044A}"/>
              </a:ext>
            </a:extLst>
          </p:cNvPr>
          <p:cNvGrpSpPr/>
          <p:nvPr/>
        </p:nvGrpSpPr>
        <p:grpSpPr>
          <a:xfrm>
            <a:off x="6056123" y="1797638"/>
            <a:ext cx="432000" cy="432000"/>
            <a:chOff x="1421638" y="4125629"/>
            <a:chExt cx="374709" cy="374010"/>
          </a:xfrm>
          <a:solidFill>
            <a:srgbClr val="DCAE52"/>
          </a:solidFill>
        </p:grpSpPr>
        <p:sp>
          <p:nvSpPr>
            <p:cNvPr id="18" name="Google Shape;9441;p68">
              <a:extLst>
                <a:ext uri="{FF2B5EF4-FFF2-40B4-BE49-F238E27FC236}">
                  <a16:creationId xmlns:a16="http://schemas.microsoft.com/office/drawing/2014/main" id="{5134144B-2430-4AFA-B3AC-51B14CD8D3AB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42;p68">
              <a:extLst>
                <a:ext uri="{FF2B5EF4-FFF2-40B4-BE49-F238E27FC236}">
                  <a16:creationId xmlns:a16="http://schemas.microsoft.com/office/drawing/2014/main" id="{72584141-4C34-4256-A161-5CD1DB3DC7EC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Macintosh PowerPoint</Application>
  <PresentationFormat>Bildschirmpräsentation (16:9)</PresentationFormat>
  <Paragraphs>471</Paragraphs>
  <Slides>47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Abel</vt:lpstr>
      <vt:lpstr>Arial</vt:lpstr>
      <vt:lpstr>Dinimal </vt:lpstr>
      <vt:lpstr>Montserrat</vt:lpstr>
      <vt:lpstr>Rubik Light</vt:lpstr>
      <vt:lpstr>Custal Project Proposal by Slidesgo</vt:lpstr>
      <vt:lpstr>   FinTech Consulting</vt:lpstr>
      <vt:lpstr>AGENDA</vt:lpstr>
      <vt:lpstr>Unternehmen &amp; Team</vt:lpstr>
      <vt:lpstr>FinTech Consulting</vt:lpstr>
      <vt:lpstr>UNSER TEAM</vt:lpstr>
      <vt:lpstr>UNSER TEAM</vt:lpstr>
      <vt:lpstr>Produkt</vt:lpstr>
      <vt:lpstr>Das Produkt: Stockrecom.</vt:lpstr>
      <vt:lpstr>Produktziele</vt:lpstr>
      <vt:lpstr>Stockrecom.</vt:lpstr>
      <vt:lpstr>Customer Value Proposition</vt:lpstr>
      <vt:lpstr>Produktentwicklung</vt:lpstr>
      <vt:lpstr>Wirtschaftliche Analyse</vt:lpstr>
      <vt:lpstr>Wettbewerbsanalyse</vt:lpstr>
      <vt:lpstr>SWOT</vt:lpstr>
      <vt:lpstr>Kosten/Nutzen-Analyse</vt:lpstr>
      <vt:lpstr>Zielgruppenidentifikation</vt:lpstr>
      <vt:lpstr>Zielgruppenanalyse</vt:lpstr>
      <vt:lpstr>Zielgruppen</vt:lpstr>
      <vt:lpstr>Produktspezifikation</vt:lpstr>
      <vt:lpstr>Produktanforderungen</vt:lpstr>
      <vt:lpstr>Risikobestimmung</vt:lpstr>
      <vt:lpstr>ML-Prediction-News</vt:lpstr>
      <vt:lpstr>Kennzahlen und historische Daten</vt:lpstr>
      <vt:lpstr>PowerPoint-Präsentation</vt:lpstr>
      <vt:lpstr>Use Case: ML Portfolioempfehlung</vt:lpstr>
      <vt:lpstr>Produktkomponenten</vt:lpstr>
      <vt:lpstr>BPMN</vt:lpstr>
      <vt:lpstr>Backend</vt:lpstr>
      <vt:lpstr>PowerPoint-Präsentation</vt:lpstr>
      <vt:lpstr>Datenbank</vt:lpstr>
      <vt:lpstr>Sentiment Analyse</vt:lpstr>
      <vt:lpstr>Extract</vt:lpstr>
      <vt:lpstr>Extract</vt:lpstr>
      <vt:lpstr>Transform</vt:lpstr>
      <vt:lpstr>Load</vt:lpstr>
      <vt:lpstr>User Interface</vt:lpstr>
      <vt:lpstr>Visualisierungsanspruch</vt:lpstr>
      <vt:lpstr>User Interface: Registrierung</vt:lpstr>
      <vt:lpstr>User Interface: Registrierung</vt:lpstr>
      <vt:lpstr>User Interface: Portfolio</vt:lpstr>
      <vt:lpstr>User Interface: Empfehlung</vt:lpstr>
      <vt:lpstr>Marketing</vt:lpstr>
      <vt:lpstr>Marketingmix</vt:lpstr>
      <vt:lpstr>Vertriebskanäle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CUSTAL PROJECT PROPOSAL</dc:title>
  <dc:creator>Michael Rainko</dc:creator>
  <cp:lastModifiedBy>Yannik Hubrich</cp:lastModifiedBy>
  <cp:revision>142</cp:revision>
  <dcterms:modified xsi:type="dcterms:W3CDTF">2021-01-08T09:44:37Z</dcterms:modified>
</cp:coreProperties>
</file>